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1"/>
  </p:notes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5" r:id="rId28"/>
    <p:sldId id="284" r:id="rId29"/>
    <p:sldId id="283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28" autoAdjust="0"/>
    <p:restoredTop sz="94660"/>
  </p:normalViewPr>
  <p:slideViewPr>
    <p:cSldViewPr>
      <p:cViewPr>
        <p:scale>
          <a:sx n="70" d="100"/>
          <a:sy n="70" d="100"/>
        </p:scale>
        <p:origin x="-1176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.png"/><Relationship Id="rId1" Type="http://schemas.openxmlformats.org/officeDocument/2006/relationships/image" Target="../media/image2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43744-0E1C-4596-B469-62984D6D74BD}" type="doc">
      <dgm:prSet loTypeId="urn:microsoft.com/office/officeart/2011/layout/Circle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83560F66-08C2-4BA3-84EC-A93F44015E43}">
          <dgm:prSet phldrT="[文字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m:rPr>
                      <m:nor/>
                    </m:rPr>
                    <a:rPr lang="en-US" altLang="zh-TW" sz="1400" b="1" i="1" smtClean="0">
                      <a:latin typeface="Cambria" pitchFamily="18" charset="0"/>
                    </a:rPr>
                    <m:t>u</m:t>
                  </m:r>
                  <m:r>
                    <m:rPr>
                      <m:nor/>
                    </m:rPr>
                    <a:rPr lang="en-US" altLang="zh-TW" sz="1400" b="1" i="1" baseline="-25000" smtClean="0">
                      <a:latin typeface="Cambria" pitchFamily="18" charset="0"/>
                    </a:rPr>
                    <m:t>a</m:t>
                  </m:r>
                </m:oMath>
              </a14:m>
              <a:r>
                <a:rPr lang="en-US" altLang="zh-TW" sz="1400" b="0" dirty="0" smtClean="0"/>
                <a:t>‘s</a:t>
              </a:r>
              <a14:m>
                <m:oMath xmlns:m="http://schemas.openxmlformats.org/officeDocument/2006/math">
                  <m:r>
                    <a:rPr lang="en-US" altLang="zh-TW" sz="1400" b="0" i="1" smtClean="0">
                      <a:latin typeface="Cambria Math"/>
                    </a:rPr>
                    <m:t>𝑓𝑟𝑖𝑒𝑛𝑑𝑠</m:t>
                  </m:r>
                </m:oMath>
              </a14:m>
              <a:endParaRPr lang="zh-TW" altLang="en-US" sz="1400" dirty="0"/>
            </a:p>
          </dgm:t>
        </dgm:pt>
      </mc:Choice>
      <mc:Fallback xmlns="">
        <dgm:pt modelId="{83560F66-08C2-4BA3-84EC-A93F44015E43}">
          <dgm:prSet phldrT="[文字]" custT="1"/>
          <dgm:spPr/>
          <dgm:t>
            <a:bodyPr/>
            <a:lstStyle/>
            <a:p>
              <a:r>
                <a:rPr lang="en-US" altLang="zh-TW" sz="1400" b="1" i="0" smtClean="0">
                  <a:latin typeface="Cambria Math"/>
                </a:rPr>
                <a:t>"u</a:t>
              </a:r>
              <a:r>
                <a:rPr lang="en-US" altLang="zh-TW" sz="1400" b="1" i="0" baseline="-25000" smtClean="0">
                  <a:latin typeface="Cambria Math"/>
                </a:rPr>
                <a:t>a</a:t>
              </a:r>
              <a:r>
                <a:rPr lang="zh-TW" altLang="en-US" sz="1400" b="1" i="0" baseline="-25000" smtClean="0">
                  <a:latin typeface="Cambria" pitchFamily="18" charset="0"/>
                </a:rPr>
                <a:t>"</a:t>
              </a:r>
              <a:r>
                <a:rPr lang="en-US" altLang="zh-TW" sz="1400" b="0" dirty="0" smtClean="0"/>
                <a:t>‘s</a:t>
              </a:r>
              <a:r>
                <a:rPr lang="en-US" altLang="zh-TW" sz="1400" b="0" i="0" smtClean="0">
                  <a:latin typeface="Cambria Math"/>
                </a:rPr>
                <a:t>𝑓𝑟𝑖𝑒𝑛𝑑𝑠</a:t>
              </a:r>
              <a:endParaRPr lang="zh-TW" altLang="en-US" sz="1400" dirty="0"/>
            </a:p>
          </dgm:t>
        </dgm:pt>
      </mc:Fallback>
    </mc:AlternateContent>
    <dgm:pt modelId="{FC0CA8EA-65A9-48C2-9152-B57FFF1C0D8C}" type="parTrans" cxnId="{F5A4483A-B26A-4BC0-8F5D-8FD3DE587E3A}">
      <dgm:prSet/>
      <dgm:spPr/>
      <dgm:t>
        <a:bodyPr/>
        <a:lstStyle/>
        <a:p>
          <a:endParaRPr lang="zh-TW" altLang="en-US"/>
        </a:p>
      </dgm:t>
    </dgm:pt>
    <dgm:pt modelId="{A53152FC-E693-4877-9E0C-D762A0FBD9A5}" type="sibTrans" cxnId="{F5A4483A-B26A-4BC0-8F5D-8FD3DE587E3A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02807C80-79CC-4BB7-A3CF-D59AD359D636}">
          <dgm:prSet phldrT="[文字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1" i="1" smtClean="0">
                        <a:latin typeface="Cambria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zh-TW" b="1" i="1" baseline="-25000" smtClean="0">
                        <a:latin typeface="Cambria" pitchFamily="18" charset="0"/>
                      </a:rPr>
                      <m:t>a</m:t>
                    </m:r>
                  </m:oMath>
                </m:oMathPara>
              </a14:m>
              <a:endParaRPr lang="zh-TW" altLang="en-US" dirty="0"/>
            </a:p>
          </dgm:t>
        </dgm:pt>
      </mc:Choice>
      <mc:Fallback xmlns="">
        <dgm:pt modelId="{02807C80-79CC-4BB7-A3CF-D59AD359D636}">
          <dgm:prSet phldrT="[文字]"/>
          <dgm:spPr/>
          <dgm:t>
            <a:bodyPr/>
            <a:lstStyle/>
            <a:p>
              <a:r>
                <a:rPr lang="en-US" altLang="zh-TW" b="1" i="0" smtClean="0">
                  <a:latin typeface="Cambria Math"/>
                </a:rPr>
                <a:t>"u</a:t>
              </a:r>
              <a:r>
                <a:rPr lang="en-US" altLang="zh-TW" b="1" i="0" baseline="-25000" smtClean="0">
                  <a:latin typeface="Cambria Math"/>
                </a:rPr>
                <a:t>a</a:t>
              </a:r>
              <a:r>
                <a:rPr lang="zh-TW" altLang="en-US" b="1" i="0" baseline="-25000" smtClean="0">
                  <a:latin typeface="Cambria" pitchFamily="18" charset="0"/>
                </a:rPr>
                <a:t>"</a:t>
              </a:r>
              <a:endParaRPr lang="zh-TW" altLang="en-US" dirty="0"/>
            </a:p>
          </dgm:t>
        </dgm:pt>
      </mc:Fallback>
    </mc:AlternateContent>
    <dgm:pt modelId="{C7B913ED-DB03-4D06-93E6-0DA421A36B64}" type="parTrans" cxnId="{6EF94DE8-AF32-4B00-8549-D561BED58D6F}">
      <dgm:prSet/>
      <dgm:spPr/>
      <dgm:t>
        <a:bodyPr/>
        <a:lstStyle/>
        <a:p>
          <a:endParaRPr lang="zh-TW" altLang="en-US"/>
        </a:p>
      </dgm:t>
    </dgm:pt>
    <dgm:pt modelId="{E3360F69-14CB-4832-993B-BDFD9A72A95B}" type="sibTrans" cxnId="{6EF94DE8-AF32-4B00-8549-D561BED58D6F}">
      <dgm:prSet/>
      <dgm:spPr/>
      <dgm:t>
        <a:bodyPr/>
        <a:lstStyle/>
        <a:p>
          <a:endParaRPr lang="zh-TW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152E790-A485-4D45-A2DF-305EDE20F28A}">
          <dgm:prSet phldrT="[文字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m:rPr>
                        <m:nor/>
                      </m:rPr>
                      <a:rPr lang="en-US" altLang="zh-TW" b="1" i="1" smtClean="0">
                        <a:latin typeface="Cambria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altLang="zh-TW" b="1" i="1" baseline="-25000" smtClean="0">
                        <a:latin typeface="Cambria" pitchFamily="18" charset="0"/>
                      </a:rPr>
                      <m:t>b</m:t>
                    </m:r>
                  </m:oMath>
                </m:oMathPara>
              </a14:m>
              <a:endParaRPr lang="zh-TW" altLang="en-US" dirty="0"/>
            </a:p>
          </dgm:t>
        </dgm:pt>
      </mc:Choice>
      <mc:Fallback xmlns="">
        <dgm:pt modelId="{A152E790-A485-4D45-A2DF-305EDE20F28A}">
          <dgm:prSet phldrT="[文字]"/>
          <dgm:spPr/>
          <dgm:t>
            <a:bodyPr/>
            <a:lstStyle/>
            <a:p>
              <a:r>
                <a:rPr lang="en-US" altLang="zh-TW" b="1" i="0" smtClean="0">
                  <a:latin typeface="Cambria Math"/>
                </a:rPr>
                <a:t>"u</a:t>
              </a:r>
              <a:r>
                <a:rPr lang="en-US" altLang="zh-TW" b="1" i="0" baseline="-25000" smtClean="0">
                  <a:latin typeface="Cambria Math"/>
                </a:rPr>
                <a:t>b</a:t>
              </a:r>
              <a:r>
                <a:rPr lang="zh-TW" altLang="en-US" b="1" i="0" baseline="-25000" smtClean="0">
                  <a:latin typeface="Cambria" pitchFamily="18" charset="0"/>
                </a:rPr>
                <a:t>"</a:t>
              </a:r>
              <a:endParaRPr lang="zh-TW" altLang="en-US" dirty="0"/>
            </a:p>
          </dgm:t>
        </dgm:pt>
      </mc:Fallback>
    </mc:AlternateContent>
    <dgm:pt modelId="{3057D5F1-DF29-4D5D-B8FA-1ABEA5FDBDF6}" type="parTrans" cxnId="{BED93363-1E0A-4608-B16E-75560FB406DD}">
      <dgm:prSet/>
      <dgm:spPr/>
      <dgm:t>
        <a:bodyPr/>
        <a:lstStyle/>
        <a:p>
          <a:endParaRPr lang="zh-TW" altLang="en-US"/>
        </a:p>
      </dgm:t>
    </dgm:pt>
    <dgm:pt modelId="{FD27C503-793F-4FC3-A31D-D8D10A7AF854}" type="sibTrans" cxnId="{BED93363-1E0A-4608-B16E-75560FB406DD}">
      <dgm:prSet/>
      <dgm:spPr/>
      <dgm:t>
        <a:bodyPr/>
        <a:lstStyle/>
        <a:p>
          <a:endParaRPr lang="zh-TW" altLang="en-US"/>
        </a:p>
      </dgm:t>
    </dgm:pt>
    <dgm:pt modelId="{B7D6A995-F161-4210-BB8E-BD7862958DEA}" type="pres">
      <dgm:prSet presAssocID="{8A143744-0E1C-4596-B469-62984D6D74BD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EA5F1D5-753C-4B5F-BD92-E19F3C853EA3}" type="pres">
      <dgm:prSet presAssocID="{A152E790-A485-4D45-A2DF-305EDE20F28A}" presName="Accent3" presStyleCnt="0"/>
      <dgm:spPr/>
    </dgm:pt>
    <dgm:pt modelId="{C5DE9067-6658-45AE-B883-AA7E9203F298}" type="pres">
      <dgm:prSet presAssocID="{A152E790-A485-4D45-A2DF-305EDE20F28A}" presName="Accent" presStyleLbl="node1" presStyleIdx="0" presStyleCnt="3"/>
      <dgm:spPr/>
    </dgm:pt>
    <dgm:pt modelId="{CE82D6B7-9609-4BD6-B1B6-6846E9508789}" type="pres">
      <dgm:prSet presAssocID="{A152E790-A485-4D45-A2DF-305EDE20F28A}" presName="ParentBackground3" presStyleCnt="0"/>
      <dgm:spPr/>
    </dgm:pt>
    <dgm:pt modelId="{32BC47AB-190E-42CE-8659-DBEC47DCFED3}" type="pres">
      <dgm:prSet presAssocID="{A152E790-A485-4D45-A2DF-305EDE20F28A}" presName="ParentBackground" presStyleLbl="fgAcc1" presStyleIdx="0" presStyleCnt="3"/>
      <dgm:spPr/>
      <dgm:t>
        <a:bodyPr/>
        <a:lstStyle/>
        <a:p>
          <a:endParaRPr lang="zh-TW" altLang="en-US"/>
        </a:p>
      </dgm:t>
    </dgm:pt>
    <dgm:pt modelId="{2010C054-35E0-4416-947A-1D749F571377}" type="pres">
      <dgm:prSet presAssocID="{A152E790-A485-4D45-A2DF-305EDE20F28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63AEBD-C07C-4B09-AA97-CA2125E464C2}" type="pres">
      <dgm:prSet presAssocID="{02807C80-79CC-4BB7-A3CF-D59AD359D636}" presName="Accent2" presStyleCnt="0"/>
      <dgm:spPr/>
    </dgm:pt>
    <dgm:pt modelId="{07C81BD8-1131-4AAF-BA38-9F66EAAE978C}" type="pres">
      <dgm:prSet presAssocID="{02807C80-79CC-4BB7-A3CF-D59AD359D636}" presName="Accent" presStyleLbl="node1" presStyleIdx="1" presStyleCnt="3"/>
      <dgm:spPr/>
    </dgm:pt>
    <dgm:pt modelId="{11D732D7-F17D-4B2D-B91E-A81611AE2DAB}" type="pres">
      <dgm:prSet presAssocID="{02807C80-79CC-4BB7-A3CF-D59AD359D636}" presName="ParentBackground2" presStyleCnt="0"/>
      <dgm:spPr/>
    </dgm:pt>
    <dgm:pt modelId="{76B0DD41-A26D-40B3-8B25-435F13300E18}" type="pres">
      <dgm:prSet presAssocID="{02807C80-79CC-4BB7-A3CF-D59AD359D636}" presName="ParentBackground" presStyleLbl="fgAcc1" presStyleIdx="1" presStyleCnt="3"/>
      <dgm:spPr/>
      <dgm:t>
        <a:bodyPr/>
        <a:lstStyle/>
        <a:p>
          <a:endParaRPr lang="zh-TW" altLang="en-US"/>
        </a:p>
      </dgm:t>
    </dgm:pt>
    <dgm:pt modelId="{D5AFE5CB-4690-49EB-BFF4-0DCB87560497}" type="pres">
      <dgm:prSet presAssocID="{02807C80-79CC-4BB7-A3CF-D59AD359D63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6B4FBA-8FC6-46A7-8455-FDD6EBCECE19}" type="pres">
      <dgm:prSet presAssocID="{83560F66-08C2-4BA3-84EC-A93F44015E43}" presName="Accent1" presStyleCnt="0"/>
      <dgm:spPr/>
    </dgm:pt>
    <dgm:pt modelId="{9B0F3DF6-EB04-418B-AE5D-E3D4A80B2DB4}" type="pres">
      <dgm:prSet presAssocID="{83560F66-08C2-4BA3-84EC-A93F44015E43}" presName="Accent" presStyleLbl="node1" presStyleIdx="2" presStyleCnt="3"/>
      <dgm:spPr/>
    </dgm:pt>
    <dgm:pt modelId="{033DCE70-10FF-4BC9-8821-BF79E118DAA7}" type="pres">
      <dgm:prSet presAssocID="{83560F66-08C2-4BA3-84EC-A93F44015E43}" presName="ParentBackground1" presStyleCnt="0"/>
      <dgm:spPr/>
    </dgm:pt>
    <dgm:pt modelId="{6E278BBD-3191-4BF2-9656-159F2BE1FD6E}" type="pres">
      <dgm:prSet presAssocID="{83560F66-08C2-4BA3-84EC-A93F44015E43}" presName="ParentBackground" presStyleLbl="fgAcc1" presStyleIdx="2" presStyleCnt="3"/>
      <dgm:spPr/>
      <dgm:t>
        <a:bodyPr/>
        <a:lstStyle/>
        <a:p>
          <a:endParaRPr lang="zh-TW" altLang="en-US"/>
        </a:p>
      </dgm:t>
    </dgm:pt>
    <dgm:pt modelId="{08B20BFF-EC98-4503-816F-6AFAC18CAD89}" type="pres">
      <dgm:prSet presAssocID="{83560F66-08C2-4BA3-84EC-A93F44015E4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2084E5B-7125-46FA-9628-8713A45F82DC}" type="presOf" srcId="{83560F66-08C2-4BA3-84EC-A93F44015E43}" destId="{08B20BFF-EC98-4503-816F-6AFAC18CAD89}" srcOrd="1" destOrd="0" presId="urn:microsoft.com/office/officeart/2011/layout/CircleProcess"/>
    <dgm:cxn modelId="{26C5EE60-B53E-4821-A21D-49B589247A9F}" type="presOf" srcId="{A152E790-A485-4D45-A2DF-305EDE20F28A}" destId="{2010C054-35E0-4416-947A-1D749F571377}" srcOrd="1" destOrd="0" presId="urn:microsoft.com/office/officeart/2011/layout/CircleProcess"/>
    <dgm:cxn modelId="{C9D97C3E-E777-429B-8919-A9AA4BFAF53B}" type="presOf" srcId="{02807C80-79CC-4BB7-A3CF-D59AD359D636}" destId="{76B0DD41-A26D-40B3-8B25-435F13300E18}" srcOrd="0" destOrd="0" presId="urn:microsoft.com/office/officeart/2011/layout/CircleProcess"/>
    <dgm:cxn modelId="{6EF94DE8-AF32-4B00-8549-D561BED58D6F}" srcId="{8A143744-0E1C-4596-B469-62984D6D74BD}" destId="{02807C80-79CC-4BB7-A3CF-D59AD359D636}" srcOrd="1" destOrd="0" parTransId="{C7B913ED-DB03-4D06-93E6-0DA421A36B64}" sibTransId="{E3360F69-14CB-4832-993B-BDFD9A72A95B}"/>
    <dgm:cxn modelId="{F5A4483A-B26A-4BC0-8F5D-8FD3DE587E3A}" srcId="{8A143744-0E1C-4596-B469-62984D6D74BD}" destId="{83560F66-08C2-4BA3-84EC-A93F44015E43}" srcOrd="0" destOrd="0" parTransId="{FC0CA8EA-65A9-48C2-9152-B57FFF1C0D8C}" sibTransId="{A53152FC-E693-4877-9E0C-D762A0FBD9A5}"/>
    <dgm:cxn modelId="{16C15C06-9B53-45E2-8DDE-0C751484E4BF}" type="presOf" srcId="{02807C80-79CC-4BB7-A3CF-D59AD359D636}" destId="{D5AFE5CB-4690-49EB-BFF4-0DCB87560497}" srcOrd="1" destOrd="0" presId="urn:microsoft.com/office/officeart/2011/layout/CircleProcess"/>
    <dgm:cxn modelId="{BED93363-1E0A-4608-B16E-75560FB406DD}" srcId="{8A143744-0E1C-4596-B469-62984D6D74BD}" destId="{A152E790-A485-4D45-A2DF-305EDE20F28A}" srcOrd="2" destOrd="0" parTransId="{3057D5F1-DF29-4D5D-B8FA-1ABEA5FDBDF6}" sibTransId="{FD27C503-793F-4FC3-A31D-D8D10A7AF854}"/>
    <dgm:cxn modelId="{B41EE3D9-FA7C-44E4-AE55-F7AC2EEF2CF8}" type="presOf" srcId="{8A143744-0E1C-4596-B469-62984D6D74BD}" destId="{B7D6A995-F161-4210-BB8E-BD7862958DEA}" srcOrd="0" destOrd="0" presId="urn:microsoft.com/office/officeart/2011/layout/CircleProcess"/>
    <dgm:cxn modelId="{3A617079-5CC6-41F5-ACA8-5690EACDF788}" type="presOf" srcId="{83560F66-08C2-4BA3-84EC-A93F44015E43}" destId="{6E278BBD-3191-4BF2-9656-159F2BE1FD6E}" srcOrd="0" destOrd="0" presId="urn:microsoft.com/office/officeart/2011/layout/CircleProcess"/>
    <dgm:cxn modelId="{73452443-2C96-4BFE-B45B-34FD1A0B0930}" type="presOf" srcId="{A152E790-A485-4D45-A2DF-305EDE20F28A}" destId="{32BC47AB-190E-42CE-8659-DBEC47DCFED3}" srcOrd="0" destOrd="0" presId="urn:microsoft.com/office/officeart/2011/layout/CircleProcess"/>
    <dgm:cxn modelId="{3D5AC17D-6261-424A-94F4-4FDAB817EC35}" type="presParOf" srcId="{B7D6A995-F161-4210-BB8E-BD7862958DEA}" destId="{9EA5F1D5-753C-4B5F-BD92-E19F3C853EA3}" srcOrd="0" destOrd="0" presId="urn:microsoft.com/office/officeart/2011/layout/CircleProcess"/>
    <dgm:cxn modelId="{A5B7881C-029A-4366-AF6F-59CFF12E944A}" type="presParOf" srcId="{9EA5F1D5-753C-4B5F-BD92-E19F3C853EA3}" destId="{C5DE9067-6658-45AE-B883-AA7E9203F298}" srcOrd="0" destOrd="0" presId="urn:microsoft.com/office/officeart/2011/layout/CircleProcess"/>
    <dgm:cxn modelId="{4183A65B-A9DB-4CAA-BF82-CE359963CB5D}" type="presParOf" srcId="{B7D6A995-F161-4210-BB8E-BD7862958DEA}" destId="{CE82D6B7-9609-4BD6-B1B6-6846E9508789}" srcOrd="1" destOrd="0" presId="urn:microsoft.com/office/officeart/2011/layout/CircleProcess"/>
    <dgm:cxn modelId="{3EABABBF-4826-4542-A5C8-23138C11366B}" type="presParOf" srcId="{CE82D6B7-9609-4BD6-B1B6-6846E9508789}" destId="{32BC47AB-190E-42CE-8659-DBEC47DCFED3}" srcOrd="0" destOrd="0" presId="urn:microsoft.com/office/officeart/2011/layout/CircleProcess"/>
    <dgm:cxn modelId="{F1ACCCB8-5321-4DFE-9D05-EFEA0238FA5F}" type="presParOf" srcId="{B7D6A995-F161-4210-BB8E-BD7862958DEA}" destId="{2010C054-35E0-4416-947A-1D749F571377}" srcOrd="2" destOrd="0" presId="urn:microsoft.com/office/officeart/2011/layout/CircleProcess"/>
    <dgm:cxn modelId="{8604A760-27A0-4744-8451-EA8A96CCBE72}" type="presParOf" srcId="{B7D6A995-F161-4210-BB8E-BD7862958DEA}" destId="{5D63AEBD-C07C-4B09-AA97-CA2125E464C2}" srcOrd="3" destOrd="0" presId="urn:microsoft.com/office/officeart/2011/layout/CircleProcess"/>
    <dgm:cxn modelId="{F34596E0-FAE6-4B6C-96DF-8C5809B82187}" type="presParOf" srcId="{5D63AEBD-C07C-4B09-AA97-CA2125E464C2}" destId="{07C81BD8-1131-4AAF-BA38-9F66EAAE978C}" srcOrd="0" destOrd="0" presId="urn:microsoft.com/office/officeart/2011/layout/CircleProcess"/>
    <dgm:cxn modelId="{59052DDF-9DE0-48F7-AADE-8C2D8A49DCBF}" type="presParOf" srcId="{B7D6A995-F161-4210-BB8E-BD7862958DEA}" destId="{11D732D7-F17D-4B2D-B91E-A81611AE2DAB}" srcOrd="4" destOrd="0" presId="urn:microsoft.com/office/officeart/2011/layout/CircleProcess"/>
    <dgm:cxn modelId="{9F1207FE-7EAA-4DE0-8753-3F262EB2009E}" type="presParOf" srcId="{11D732D7-F17D-4B2D-B91E-A81611AE2DAB}" destId="{76B0DD41-A26D-40B3-8B25-435F13300E18}" srcOrd="0" destOrd="0" presId="urn:microsoft.com/office/officeart/2011/layout/CircleProcess"/>
    <dgm:cxn modelId="{23E7E3E6-2E04-4393-995E-53A471B7A6AD}" type="presParOf" srcId="{B7D6A995-F161-4210-BB8E-BD7862958DEA}" destId="{D5AFE5CB-4690-49EB-BFF4-0DCB87560497}" srcOrd="5" destOrd="0" presId="urn:microsoft.com/office/officeart/2011/layout/CircleProcess"/>
    <dgm:cxn modelId="{1AAF86B2-5DF7-498E-AE0A-B3A21E807BA4}" type="presParOf" srcId="{B7D6A995-F161-4210-BB8E-BD7862958DEA}" destId="{7D6B4FBA-8FC6-46A7-8455-FDD6EBCECE19}" srcOrd="6" destOrd="0" presId="urn:microsoft.com/office/officeart/2011/layout/CircleProcess"/>
    <dgm:cxn modelId="{00C68039-D0C0-4EEB-95C6-9E49F96B5182}" type="presParOf" srcId="{7D6B4FBA-8FC6-46A7-8455-FDD6EBCECE19}" destId="{9B0F3DF6-EB04-418B-AE5D-E3D4A80B2DB4}" srcOrd="0" destOrd="0" presId="urn:microsoft.com/office/officeart/2011/layout/CircleProcess"/>
    <dgm:cxn modelId="{8A74F872-5B3B-47B4-8B28-F218C9991B4F}" type="presParOf" srcId="{B7D6A995-F161-4210-BB8E-BD7862958DEA}" destId="{033DCE70-10FF-4BC9-8821-BF79E118DAA7}" srcOrd="7" destOrd="0" presId="urn:microsoft.com/office/officeart/2011/layout/CircleProcess"/>
    <dgm:cxn modelId="{9766F8C5-558F-4FA1-8CD0-3529343F0878}" type="presParOf" srcId="{033DCE70-10FF-4BC9-8821-BF79E118DAA7}" destId="{6E278BBD-3191-4BF2-9656-159F2BE1FD6E}" srcOrd="0" destOrd="0" presId="urn:microsoft.com/office/officeart/2011/layout/CircleProcess"/>
    <dgm:cxn modelId="{5700E6C7-7E50-4FF5-8B08-96175977E435}" type="presParOf" srcId="{B7D6A995-F161-4210-BB8E-BD7862958DEA}" destId="{08B20BFF-EC98-4503-816F-6AFAC18CAD8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43744-0E1C-4596-B469-62984D6D74BD}" type="doc">
      <dgm:prSet loTypeId="urn:microsoft.com/office/officeart/2011/layout/Circle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83560F66-08C2-4BA3-84EC-A93F44015E43}">
      <dgm:prSet phldrT="[文字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FC0CA8EA-65A9-48C2-9152-B57FFF1C0D8C}" type="parTrans" cxnId="{F5A4483A-B26A-4BC0-8F5D-8FD3DE587E3A}">
      <dgm:prSet/>
      <dgm:spPr/>
      <dgm:t>
        <a:bodyPr/>
        <a:lstStyle/>
        <a:p>
          <a:endParaRPr lang="zh-TW" altLang="en-US"/>
        </a:p>
      </dgm:t>
    </dgm:pt>
    <dgm:pt modelId="{A53152FC-E693-4877-9E0C-D762A0FBD9A5}" type="sibTrans" cxnId="{F5A4483A-B26A-4BC0-8F5D-8FD3DE587E3A}">
      <dgm:prSet/>
      <dgm:spPr/>
      <dgm:t>
        <a:bodyPr/>
        <a:lstStyle/>
        <a:p>
          <a:endParaRPr lang="zh-TW" altLang="en-US"/>
        </a:p>
      </dgm:t>
    </dgm:pt>
    <dgm:pt modelId="{02807C80-79CC-4BB7-A3CF-D59AD359D636}">
      <dgm:prSet phldrT="[文字]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C7B913ED-DB03-4D06-93E6-0DA421A36B64}" type="parTrans" cxnId="{6EF94DE8-AF32-4B00-8549-D561BED58D6F}">
      <dgm:prSet/>
      <dgm:spPr/>
      <dgm:t>
        <a:bodyPr/>
        <a:lstStyle/>
        <a:p>
          <a:endParaRPr lang="zh-TW" altLang="en-US"/>
        </a:p>
      </dgm:t>
    </dgm:pt>
    <dgm:pt modelId="{E3360F69-14CB-4832-993B-BDFD9A72A95B}" type="sibTrans" cxnId="{6EF94DE8-AF32-4B00-8549-D561BED58D6F}">
      <dgm:prSet/>
      <dgm:spPr/>
      <dgm:t>
        <a:bodyPr/>
        <a:lstStyle/>
        <a:p>
          <a:endParaRPr lang="zh-TW" altLang="en-US"/>
        </a:p>
      </dgm:t>
    </dgm:pt>
    <dgm:pt modelId="{A152E790-A485-4D45-A2DF-305EDE20F28A}">
      <dgm:prSet phldrT="[文字]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zh-TW" altLang="en-US">
              <a:noFill/>
            </a:rPr>
            <a:t> </a:t>
          </a:r>
        </a:p>
      </dgm:t>
    </dgm:pt>
    <dgm:pt modelId="{3057D5F1-DF29-4D5D-B8FA-1ABEA5FDBDF6}" type="parTrans" cxnId="{BED93363-1E0A-4608-B16E-75560FB406DD}">
      <dgm:prSet/>
      <dgm:spPr/>
      <dgm:t>
        <a:bodyPr/>
        <a:lstStyle/>
        <a:p>
          <a:endParaRPr lang="zh-TW" altLang="en-US"/>
        </a:p>
      </dgm:t>
    </dgm:pt>
    <dgm:pt modelId="{FD27C503-793F-4FC3-A31D-D8D10A7AF854}" type="sibTrans" cxnId="{BED93363-1E0A-4608-B16E-75560FB406DD}">
      <dgm:prSet/>
      <dgm:spPr/>
      <dgm:t>
        <a:bodyPr/>
        <a:lstStyle/>
        <a:p>
          <a:endParaRPr lang="zh-TW" altLang="en-US"/>
        </a:p>
      </dgm:t>
    </dgm:pt>
    <dgm:pt modelId="{B7D6A995-F161-4210-BB8E-BD7862958DEA}" type="pres">
      <dgm:prSet presAssocID="{8A143744-0E1C-4596-B469-62984D6D74B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EA5F1D5-753C-4B5F-BD92-E19F3C853EA3}" type="pres">
      <dgm:prSet presAssocID="{A152E790-A485-4D45-A2DF-305EDE20F28A}" presName="Accent3" presStyleCnt="0"/>
      <dgm:spPr/>
    </dgm:pt>
    <dgm:pt modelId="{C5DE9067-6658-45AE-B883-AA7E9203F298}" type="pres">
      <dgm:prSet presAssocID="{A152E790-A485-4D45-A2DF-305EDE20F28A}" presName="Accent" presStyleLbl="node1" presStyleIdx="0" presStyleCnt="3"/>
      <dgm:spPr/>
    </dgm:pt>
    <dgm:pt modelId="{CE82D6B7-9609-4BD6-B1B6-6846E9508789}" type="pres">
      <dgm:prSet presAssocID="{A152E790-A485-4D45-A2DF-305EDE20F28A}" presName="ParentBackground3" presStyleCnt="0"/>
      <dgm:spPr/>
    </dgm:pt>
    <dgm:pt modelId="{32BC47AB-190E-42CE-8659-DBEC47DCFED3}" type="pres">
      <dgm:prSet presAssocID="{A152E790-A485-4D45-A2DF-305EDE20F28A}" presName="ParentBackground" presStyleLbl="fgAcc1" presStyleIdx="0" presStyleCnt="3"/>
      <dgm:spPr/>
      <dgm:t>
        <a:bodyPr/>
        <a:lstStyle/>
        <a:p>
          <a:endParaRPr lang="zh-TW" altLang="en-US"/>
        </a:p>
      </dgm:t>
    </dgm:pt>
    <dgm:pt modelId="{2010C054-35E0-4416-947A-1D749F571377}" type="pres">
      <dgm:prSet presAssocID="{A152E790-A485-4D45-A2DF-305EDE20F28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63AEBD-C07C-4B09-AA97-CA2125E464C2}" type="pres">
      <dgm:prSet presAssocID="{02807C80-79CC-4BB7-A3CF-D59AD359D636}" presName="Accent2" presStyleCnt="0"/>
      <dgm:spPr/>
    </dgm:pt>
    <dgm:pt modelId="{07C81BD8-1131-4AAF-BA38-9F66EAAE978C}" type="pres">
      <dgm:prSet presAssocID="{02807C80-79CC-4BB7-A3CF-D59AD359D636}" presName="Accent" presStyleLbl="node1" presStyleIdx="1" presStyleCnt="3"/>
      <dgm:spPr/>
    </dgm:pt>
    <dgm:pt modelId="{11D732D7-F17D-4B2D-B91E-A81611AE2DAB}" type="pres">
      <dgm:prSet presAssocID="{02807C80-79CC-4BB7-A3CF-D59AD359D636}" presName="ParentBackground2" presStyleCnt="0"/>
      <dgm:spPr/>
    </dgm:pt>
    <dgm:pt modelId="{76B0DD41-A26D-40B3-8B25-435F13300E18}" type="pres">
      <dgm:prSet presAssocID="{02807C80-79CC-4BB7-A3CF-D59AD359D636}" presName="ParentBackground" presStyleLbl="fgAcc1" presStyleIdx="1" presStyleCnt="3"/>
      <dgm:spPr/>
      <dgm:t>
        <a:bodyPr/>
        <a:lstStyle/>
        <a:p>
          <a:endParaRPr lang="zh-TW" altLang="en-US"/>
        </a:p>
      </dgm:t>
    </dgm:pt>
    <dgm:pt modelId="{D5AFE5CB-4690-49EB-BFF4-0DCB87560497}" type="pres">
      <dgm:prSet presAssocID="{02807C80-79CC-4BB7-A3CF-D59AD359D636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6B4FBA-8FC6-46A7-8455-FDD6EBCECE19}" type="pres">
      <dgm:prSet presAssocID="{83560F66-08C2-4BA3-84EC-A93F44015E43}" presName="Accent1" presStyleCnt="0"/>
      <dgm:spPr/>
    </dgm:pt>
    <dgm:pt modelId="{9B0F3DF6-EB04-418B-AE5D-E3D4A80B2DB4}" type="pres">
      <dgm:prSet presAssocID="{83560F66-08C2-4BA3-84EC-A93F44015E43}" presName="Accent" presStyleLbl="node1" presStyleIdx="2" presStyleCnt="3"/>
      <dgm:spPr/>
    </dgm:pt>
    <dgm:pt modelId="{033DCE70-10FF-4BC9-8821-BF79E118DAA7}" type="pres">
      <dgm:prSet presAssocID="{83560F66-08C2-4BA3-84EC-A93F44015E43}" presName="ParentBackground1" presStyleCnt="0"/>
      <dgm:spPr/>
    </dgm:pt>
    <dgm:pt modelId="{6E278BBD-3191-4BF2-9656-159F2BE1FD6E}" type="pres">
      <dgm:prSet presAssocID="{83560F66-08C2-4BA3-84EC-A93F44015E43}" presName="ParentBackground" presStyleLbl="fgAcc1" presStyleIdx="2" presStyleCnt="3"/>
      <dgm:spPr/>
      <dgm:t>
        <a:bodyPr/>
        <a:lstStyle/>
        <a:p>
          <a:endParaRPr lang="zh-TW" altLang="en-US"/>
        </a:p>
      </dgm:t>
    </dgm:pt>
    <dgm:pt modelId="{08B20BFF-EC98-4503-816F-6AFAC18CAD89}" type="pres">
      <dgm:prSet presAssocID="{83560F66-08C2-4BA3-84EC-A93F44015E43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2084E5B-7125-46FA-9628-8713A45F82DC}" type="presOf" srcId="{83560F66-08C2-4BA3-84EC-A93F44015E43}" destId="{08B20BFF-EC98-4503-816F-6AFAC18CAD89}" srcOrd="1" destOrd="0" presId="urn:microsoft.com/office/officeart/2011/layout/CircleProcess"/>
    <dgm:cxn modelId="{26C5EE60-B53E-4821-A21D-49B589247A9F}" type="presOf" srcId="{A152E790-A485-4D45-A2DF-305EDE20F28A}" destId="{2010C054-35E0-4416-947A-1D749F571377}" srcOrd="1" destOrd="0" presId="urn:microsoft.com/office/officeart/2011/layout/CircleProcess"/>
    <dgm:cxn modelId="{C9D97C3E-E777-429B-8919-A9AA4BFAF53B}" type="presOf" srcId="{02807C80-79CC-4BB7-A3CF-D59AD359D636}" destId="{76B0DD41-A26D-40B3-8B25-435F13300E18}" srcOrd="0" destOrd="0" presId="urn:microsoft.com/office/officeart/2011/layout/CircleProcess"/>
    <dgm:cxn modelId="{6EF94DE8-AF32-4B00-8549-D561BED58D6F}" srcId="{8A143744-0E1C-4596-B469-62984D6D74BD}" destId="{02807C80-79CC-4BB7-A3CF-D59AD359D636}" srcOrd="1" destOrd="0" parTransId="{C7B913ED-DB03-4D06-93E6-0DA421A36B64}" sibTransId="{E3360F69-14CB-4832-993B-BDFD9A72A95B}"/>
    <dgm:cxn modelId="{F5A4483A-B26A-4BC0-8F5D-8FD3DE587E3A}" srcId="{8A143744-0E1C-4596-B469-62984D6D74BD}" destId="{83560F66-08C2-4BA3-84EC-A93F44015E43}" srcOrd="0" destOrd="0" parTransId="{FC0CA8EA-65A9-48C2-9152-B57FFF1C0D8C}" sibTransId="{A53152FC-E693-4877-9E0C-D762A0FBD9A5}"/>
    <dgm:cxn modelId="{16C15C06-9B53-45E2-8DDE-0C751484E4BF}" type="presOf" srcId="{02807C80-79CC-4BB7-A3CF-D59AD359D636}" destId="{D5AFE5CB-4690-49EB-BFF4-0DCB87560497}" srcOrd="1" destOrd="0" presId="urn:microsoft.com/office/officeart/2011/layout/CircleProcess"/>
    <dgm:cxn modelId="{BED93363-1E0A-4608-B16E-75560FB406DD}" srcId="{8A143744-0E1C-4596-B469-62984D6D74BD}" destId="{A152E790-A485-4D45-A2DF-305EDE20F28A}" srcOrd="2" destOrd="0" parTransId="{3057D5F1-DF29-4D5D-B8FA-1ABEA5FDBDF6}" sibTransId="{FD27C503-793F-4FC3-A31D-D8D10A7AF854}"/>
    <dgm:cxn modelId="{B41EE3D9-FA7C-44E4-AE55-F7AC2EEF2CF8}" type="presOf" srcId="{8A143744-0E1C-4596-B469-62984D6D74BD}" destId="{B7D6A995-F161-4210-BB8E-BD7862958DEA}" srcOrd="0" destOrd="0" presId="urn:microsoft.com/office/officeart/2011/layout/CircleProcess"/>
    <dgm:cxn modelId="{3A617079-5CC6-41F5-ACA8-5690EACDF788}" type="presOf" srcId="{83560F66-08C2-4BA3-84EC-A93F44015E43}" destId="{6E278BBD-3191-4BF2-9656-159F2BE1FD6E}" srcOrd="0" destOrd="0" presId="urn:microsoft.com/office/officeart/2011/layout/CircleProcess"/>
    <dgm:cxn modelId="{73452443-2C96-4BFE-B45B-34FD1A0B0930}" type="presOf" srcId="{A152E790-A485-4D45-A2DF-305EDE20F28A}" destId="{32BC47AB-190E-42CE-8659-DBEC47DCFED3}" srcOrd="0" destOrd="0" presId="urn:microsoft.com/office/officeart/2011/layout/CircleProcess"/>
    <dgm:cxn modelId="{3D5AC17D-6261-424A-94F4-4FDAB817EC35}" type="presParOf" srcId="{B7D6A995-F161-4210-BB8E-BD7862958DEA}" destId="{9EA5F1D5-753C-4B5F-BD92-E19F3C853EA3}" srcOrd="0" destOrd="0" presId="urn:microsoft.com/office/officeart/2011/layout/CircleProcess"/>
    <dgm:cxn modelId="{A5B7881C-029A-4366-AF6F-59CFF12E944A}" type="presParOf" srcId="{9EA5F1D5-753C-4B5F-BD92-E19F3C853EA3}" destId="{C5DE9067-6658-45AE-B883-AA7E9203F298}" srcOrd="0" destOrd="0" presId="urn:microsoft.com/office/officeart/2011/layout/CircleProcess"/>
    <dgm:cxn modelId="{4183A65B-A9DB-4CAA-BF82-CE359963CB5D}" type="presParOf" srcId="{B7D6A995-F161-4210-BB8E-BD7862958DEA}" destId="{CE82D6B7-9609-4BD6-B1B6-6846E9508789}" srcOrd="1" destOrd="0" presId="urn:microsoft.com/office/officeart/2011/layout/CircleProcess"/>
    <dgm:cxn modelId="{3EABABBF-4826-4542-A5C8-23138C11366B}" type="presParOf" srcId="{CE82D6B7-9609-4BD6-B1B6-6846E9508789}" destId="{32BC47AB-190E-42CE-8659-DBEC47DCFED3}" srcOrd="0" destOrd="0" presId="urn:microsoft.com/office/officeart/2011/layout/CircleProcess"/>
    <dgm:cxn modelId="{F1ACCCB8-5321-4DFE-9D05-EFEA0238FA5F}" type="presParOf" srcId="{B7D6A995-F161-4210-BB8E-BD7862958DEA}" destId="{2010C054-35E0-4416-947A-1D749F571377}" srcOrd="2" destOrd="0" presId="urn:microsoft.com/office/officeart/2011/layout/CircleProcess"/>
    <dgm:cxn modelId="{8604A760-27A0-4744-8451-EA8A96CCBE72}" type="presParOf" srcId="{B7D6A995-F161-4210-BB8E-BD7862958DEA}" destId="{5D63AEBD-C07C-4B09-AA97-CA2125E464C2}" srcOrd="3" destOrd="0" presId="urn:microsoft.com/office/officeart/2011/layout/CircleProcess"/>
    <dgm:cxn modelId="{F34596E0-FAE6-4B6C-96DF-8C5809B82187}" type="presParOf" srcId="{5D63AEBD-C07C-4B09-AA97-CA2125E464C2}" destId="{07C81BD8-1131-4AAF-BA38-9F66EAAE978C}" srcOrd="0" destOrd="0" presId="urn:microsoft.com/office/officeart/2011/layout/CircleProcess"/>
    <dgm:cxn modelId="{59052DDF-9DE0-48F7-AADE-8C2D8A49DCBF}" type="presParOf" srcId="{B7D6A995-F161-4210-BB8E-BD7862958DEA}" destId="{11D732D7-F17D-4B2D-B91E-A81611AE2DAB}" srcOrd="4" destOrd="0" presId="urn:microsoft.com/office/officeart/2011/layout/CircleProcess"/>
    <dgm:cxn modelId="{9F1207FE-7EAA-4DE0-8753-3F262EB2009E}" type="presParOf" srcId="{11D732D7-F17D-4B2D-B91E-A81611AE2DAB}" destId="{76B0DD41-A26D-40B3-8B25-435F13300E18}" srcOrd="0" destOrd="0" presId="urn:microsoft.com/office/officeart/2011/layout/CircleProcess"/>
    <dgm:cxn modelId="{23E7E3E6-2E04-4393-995E-53A471B7A6AD}" type="presParOf" srcId="{B7D6A995-F161-4210-BB8E-BD7862958DEA}" destId="{D5AFE5CB-4690-49EB-BFF4-0DCB87560497}" srcOrd="5" destOrd="0" presId="urn:microsoft.com/office/officeart/2011/layout/CircleProcess"/>
    <dgm:cxn modelId="{1AAF86B2-5DF7-498E-AE0A-B3A21E807BA4}" type="presParOf" srcId="{B7D6A995-F161-4210-BB8E-BD7862958DEA}" destId="{7D6B4FBA-8FC6-46A7-8455-FDD6EBCECE19}" srcOrd="6" destOrd="0" presId="urn:microsoft.com/office/officeart/2011/layout/CircleProcess"/>
    <dgm:cxn modelId="{00C68039-D0C0-4EEB-95C6-9E49F96B5182}" type="presParOf" srcId="{7D6B4FBA-8FC6-46A7-8455-FDD6EBCECE19}" destId="{9B0F3DF6-EB04-418B-AE5D-E3D4A80B2DB4}" srcOrd="0" destOrd="0" presId="urn:microsoft.com/office/officeart/2011/layout/CircleProcess"/>
    <dgm:cxn modelId="{8A74F872-5B3B-47B4-8B28-F218C9991B4F}" type="presParOf" srcId="{B7D6A995-F161-4210-BB8E-BD7862958DEA}" destId="{033DCE70-10FF-4BC9-8821-BF79E118DAA7}" srcOrd="7" destOrd="0" presId="urn:microsoft.com/office/officeart/2011/layout/CircleProcess"/>
    <dgm:cxn modelId="{9766F8C5-558F-4FA1-8CD0-3529343F0878}" type="presParOf" srcId="{033DCE70-10FF-4BC9-8821-BF79E118DAA7}" destId="{6E278BBD-3191-4BF2-9656-159F2BE1FD6E}" srcOrd="0" destOrd="0" presId="urn:microsoft.com/office/officeart/2011/layout/CircleProcess"/>
    <dgm:cxn modelId="{5700E6C7-7E50-4FF5-8B08-96175977E435}" type="presParOf" srcId="{B7D6A995-F161-4210-BB8E-BD7862958DEA}" destId="{08B20BFF-EC98-4503-816F-6AFAC18CAD8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E9067-6658-45AE-B883-AA7E9203F298}">
      <dsp:nvSpPr>
        <dsp:cNvPr id="0" name=""/>
        <dsp:cNvSpPr/>
      </dsp:nvSpPr>
      <dsp:spPr>
        <a:xfrm>
          <a:off x="2041614" y="475168"/>
          <a:ext cx="890588" cy="8907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BC47AB-190E-42CE-8659-DBEC47DCFED3}">
      <dsp:nvSpPr>
        <dsp:cNvPr id="0" name=""/>
        <dsp:cNvSpPr/>
      </dsp:nvSpPr>
      <dsp:spPr>
        <a:xfrm>
          <a:off x="2071184" y="504865"/>
          <a:ext cx="831447" cy="831358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nor/>
                  </m:rPr>
                  <a:rPr lang="en-US" altLang="zh-TW" sz="2600" b="1" i="1" kern="1200" smtClean="0">
                    <a:latin typeface="Cambria" pitchFamily="18" charset="0"/>
                  </a:rPr>
                  <m:t>u</m:t>
                </m:r>
                <m:r>
                  <m:rPr>
                    <m:nor/>
                  </m:rPr>
                  <a:rPr lang="en-US" altLang="zh-TW" sz="2600" b="1" i="1" kern="1200" baseline="-25000" smtClean="0">
                    <a:latin typeface="Cambria" pitchFamily="18" charset="0"/>
                  </a:rPr>
                  <m:t>b</m:t>
                </m:r>
              </m:oMath>
            </m:oMathPara>
          </a14:m>
          <a:endParaRPr lang="zh-TW" altLang="en-US" sz="2600" kern="1200" dirty="0"/>
        </a:p>
      </dsp:txBody>
      <dsp:txXfrm>
        <a:off x="2190045" y="623653"/>
        <a:ext cx="593725" cy="593783"/>
      </dsp:txXfrm>
    </dsp:sp>
    <dsp:sp modelId="{07C81BD8-1131-4AAF-BA38-9F66EAAE978C}">
      <dsp:nvSpPr>
        <dsp:cNvPr id="0" name=""/>
        <dsp:cNvSpPr/>
      </dsp:nvSpPr>
      <dsp:spPr>
        <a:xfrm rot="2700000">
          <a:off x="1122238" y="476244"/>
          <a:ext cx="888443" cy="888443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0DD41-A26D-40B3-8B25-435F13300E18}">
      <dsp:nvSpPr>
        <dsp:cNvPr id="0" name=""/>
        <dsp:cNvSpPr/>
      </dsp:nvSpPr>
      <dsp:spPr>
        <a:xfrm>
          <a:off x="1150736" y="504865"/>
          <a:ext cx="831447" cy="831358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m:rPr>
                    <m:nor/>
                  </m:rPr>
                  <a:rPr lang="en-US" altLang="zh-TW" sz="2600" b="1" i="1" kern="1200" smtClean="0">
                    <a:latin typeface="Cambria" pitchFamily="18" charset="0"/>
                  </a:rPr>
                  <m:t>u</m:t>
                </m:r>
                <m:r>
                  <m:rPr>
                    <m:nor/>
                  </m:rPr>
                  <a:rPr lang="en-US" altLang="zh-TW" sz="2600" b="1" i="1" kern="1200" baseline="-25000" smtClean="0">
                    <a:latin typeface="Cambria" pitchFamily="18" charset="0"/>
                  </a:rPr>
                  <m:t>a</m:t>
                </m:r>
              </m:oMath>
            </m:oMathPara>
          </a14:m>
          <a:endParaRPr lang="zh-TW" altLang="en-US" sz="2600" kern="1200" dirty="0"/>
        </a:p>
      </dsp:txBody>
      <dsp:txXfrm>
        <a:off x="1269597" y="623653"/>
        <a:ext cx="593725" cy="593783"/>
      </dsp:txXfrm>
    </dsp:sp>
    <dsp:sp modelId="{9B0F3DF6-EB04-418B-AE5D-E3D4A80B2DB4}">
      <dsp:nvSpPr>
        <dsp:cNvPr id="0" name=""/>
        <dsp:cNvSpPr/>
      </dsp:nvSpPr>
      <dsp:spPr>
        <a:xfrm rot="2700000">
          <a:off x="201790" y="476244"/>
          <a:ext cx="888443" cy="888443"/>
        </a:xfrm>
        <a:prstGeom prst="teardrop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78BBD-3191-4BF2-9656-159F2BE1FD6E}">
      <dsp:nvSpPr>
        <dsp:cNvPr id="0" name=""/>
        <dsp:cNvSpPr/>
      </dsp:nvSpPr>
      <dsp:spPr>
        <a:xfrm>
          <a:off x="230287" y="504865"/>
          <a:ext cx="831447" cy="831358"/>
        </a:xfrm>
        <a:prstGeom prst="ellipse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m:rPr>
                  <m:nor/>
                </m:rPr>
                <a:rPr lang="en-US" altLang="zh-TW" sz="1400" b="1" i="1" kern="1200" smtClean="0">
                  <a:latin typeface="Cambria" pitchFamily="18" charset="0"/>
                </a:rPr>
                <m:t>u</m:t>
              </m:r>
              <m:r>
                <m:rPr>
                  <m:nor/>
                </m:rPr>
                <a:rPr lang="en-US" altLang="zh-TW" sz="1400" b="1" i="1" kern="1200" baseline="-25000" smtClean="0">
                  <a:latin typeface="Cambria" pitchFamily="18" charset="0"/>
                </a:rPr>
                <m:t>a</m:t>
              </m:r>
            </m:oMath>
          </a14:m>
          <a:r>
            <a:rPr lang="en-US" altLang="zh-TW" sz="1400" b="0" kern="1200" dirty="0" smtClean="0"/>
            <a:t>‘s</a:t>
          </a:r>
          <a14:m xmlns:a14="http://schemas.microsoft.com/office/drawing/2010/main">
            <m:oMath xmlns:m="http://schemas.openxmlformats.org/officeDocument/2006/math">
              <m:r>
                <a:rPr lang="en-US" altLang="zh-TW" sz="1400" b="0" i="1" kern="1200" smtClean="0">
                  <a:latin typeface="Cambria Math"/>
                </a:rPr>
                <m:t>𝑓𝑟𝑖𝑒𝑛𝑑𝑠</m:t>
              </m:r>
            </m:oMath>
          </a14:m>
          <a:endParaRPr lang="zh-TW" altLang="en-US" sz="1400" kern="1200" dirty="0"/>
        </a:p>
      </dsp:txBody>
      <dsp:txXfrm>
        <a:off x="349148" y="623653"/>
        <a:ext cx="593725" cy="59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圓形流程"/>
  <dgm:desc val="用來顯示一個流程中的連續步驟。 上限為 11 個階層 1 圖形，階層 2 圖形的數量則無限制。 最適合用在少量文字的情況。未使用的文字不會出現，但只要切換版面配置，仍然可以使用。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13D95-D274-4430-8198-3011F8058B18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14BA6-ED86-4F1F-ADC4-DFFEBE674A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901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864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Tweetmeme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also allows embedding of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buttons on other sites, further facilitating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retweeting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their posts.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helps explain why the site is ranked number one in the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rankings while still being relatively low in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followbased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PageRank at rank 4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610.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Spam or market: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the </a:t>
            </a:r>
            <a:r>
              <a:rPr lang="en-US" altLang="zh-TW" dirty="0" err="1" smtClean="0"/>
              <a:t>retweets</a:t>
            </a:r>
            <a:r>
              <a:rPr lang="en-US" altLang="zh-TW" dirty="0" smtClean="0"/>
              <a:t> by her followers seems to suggest at least some are in fact set up by marketers. </a:t>
            </a:r>
          </a:p>
          <a:p>
            <a:r>
              <a:rPr lang="en-US" altLang="zh-TW" dirty="0" smtClean="0"/>
              <a:t>For example, the account </a:t>
            </a:r>
            <a:r>
              <a:rPr lang="en-US" altLang="zh-TW" dirty="0" err="1" smtClean="0"/>
              <a:t>ddlovatoRT</a:t>
            </a:r>
            <a:r>
              <a:rPr lang="en-US" altLang="zh-TW" dirty="0" smtClean="0"/>
              <a:t> states that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its purpose is to simply </a:t>
            </a:r>
            <a:r>
              <a:rPr lang="en-US" altLang="zh-TW" dirty="0" err="1" smtClean="0"/>
              <a:t>retweet</a:t>
            </a:r>
            <a:r>
              <a:rPr lang="en-US" altLang="zh-TW" dirty="0" smtClean="0"/>
              <a:t> all posts mentioning Demi.</a:t>
            </a:r>
            <a:endParaRPr lang="zh-TW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333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238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plots the values of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Virality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Follow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Virality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500 randomly selected users from our dataset.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results show that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Virality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consistently higher than Follow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Virality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717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itchFamily="34" charset="0"/>
              <a:buNone/>
            </a:pPr>
            <a:r>
              <a:rPr lang="en-US" altLang="zh-TW" dirty="0" smtClean="0"/>
              <a:t>To evaluate the relevance of these top ranked users to the original topic , participants were shown a topic description along with the 30 highest ranked users for either a follow-based or a </a:t>
            </a:r>
            <a:r>
              <a:rPr lang="en-US" altLang="zh-TW" dirty="0" err="1" smtClean="0"/>
              <a:t>retweet</a:t>
            </a:r>
            <a:r>
              <a:rPr lang="en-US" altLang="zh-TW" dirty="0" smtClean="0"/>
              <a:t>-based PageRank, ordered randomly and mixed with a random set of 10 of the seed users for that topic.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28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en-US" altLang="zh-TW" sz="1200" dirty="0" smtClean="0"/>
              <a:t> There is no explicit way to determine when a follow link was created using the public API. </a:t>
            </a:r>
          </a:p>
          <a:p>
            <a:r>
              <a:rPr lang="en-US" altLang="zh-TW" sz="1200" dirty="0" smtClean="0"/>
              <a:t>Time data would prove valuable for studying</a:t>
            </a:r>
            <a:r>
              <a:rPr lang="en-US" altLang="zh-TW" sz="1200" baseline="0" dirty="0" smtClean="0"/>
              <a:t> </a:t>
            </a:r>
            <a:r>
              <a:rPr lang="en-US" altLang="zh-TW" sz="1200" dirty="0" smtClean="0"/>
              <a:t>factors such as evolution of the graph [18] or charting</a:t>
            </a:r>
            <a:r>
              <a:rPr lang="en-US" altLang="zh-TW" sz="1200" baseline="0" dirty="0" smtClean="0"/>
              <a:t> </a:t>
            </a:r>
            <a:r>
              <a:rPr lang="en-US" altLang="zh-TW" sz="1200" dirty="0" smtClean="0"/>
              <a:t>popularity over time, but was omitted here for clarity and</a:t>
            </a:r>
            <a:r>
              <a:rPr lang="en-US" altLang="zh-TW" sz="1200" baseline="0" dirty="0" smtClean="0"/>
              <a:t> </a:t>
            </a:r>
            <a:r>
              <a:rPr lang="en-US" altLang="zh-TW" sz="1200" dirty="0" smtClean="0"/>
              <a:t>as it is not necessary for the focus of this paper.</a:t>
            </a:r>
          </a:p>
          <a:p>
            <a:r>
              <a:rPr lang="en-US" altLang="zh-TW" sz="1200" dirty="0" smtClean="0"/>
              <a:t>---------------------------------------------------------------------------------------------------------------------------------------------------------------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2. A directed edge indicating a reference to the page’s URL would exist from any post pa to the “Web page node” whose URL appears in its content.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處理縮網址</a:t>
            </a:r>
            <a:r>
              <a:rPr lang="en-US" altLang="zh-TW" sz="1200" dirty="0" smtClean="0"/>
              <a:t>: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Whenever link analysis for URLs is done, URL</a:t>
            </a:r>
            <a:r>
              <a:rPr lang="en-US" altLang="zh-TW" sz="1200" baseline="0" dirty="0" smtClean="0"/>
              <a:t> </a:t>
            </a:r>
            <a:r>
              <a:rPr lang="en-US" altLang="zh-TW" sz="1200" dirty="0" smtClean="0"/>
              <a:t>normalization would likely be required.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---------------------------------------------------------------------------------------------------------------------------------------------------------------</a:t>
            </a:r>
          </a:p>
          <a:p>
            <a:r>
              <a:rPr lang="en-US" altLang="zh-TW" dirty="0" smtClean="0"/>
              <a:t>3. toward determining the topics of interest to a user as well</a:t>
            </a:r>
          </a:p>
          <a:p>
            <a:r>
              <a:rPr lang="en-US" altLang="zh-TW" dirty="0" smtClean="0"/>
              <a:t>   though the small size of the posts introduces several difficulties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26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experiments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presented later in this paper, we use the simplified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59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Power-law distribution :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(a):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graph only includes users who have at least one follower, and relatively few users have over 12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 followers.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Manual inspection of these highly followed users indicates the majority are related to professional organizations (CNN), or celebrities and public figures (Ashton Kutcher, Barack Obama).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Figure(b):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unusually high number of users follow exactly 20 other users, which is very likely a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 effect of Twitter’s account signup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which provides an initial a set of 20 “recommended” users to follow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Another large spike appears exactly on the 2000-friend mark, which is likely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 to the restrictions Twitter places on following more than 2000 users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8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Figure (a):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inlinks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distribution, or number of unique users who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retweeted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least one post of the user.</a:t>
            </a:r>
            <a:endParaRPr lang="en-US" altLang="zh-TW" dirty="0" smtClean="0"/>
          </a:p>
          <a:p>
            <a:r>
              <a:rPr lang="en-US" altLang="zh-TW" dirty="0" smtClean="0"/>
              <a:t>A</a:t>
            </a:r>
            <a:r>
              <a:rPr lang="en-US" altLang="zh-TW" baseline="0" dirty="0" smtClean="0"/>
              <a:t> </a:t>
            </a:r>
            <a:r>
              <a:rPr lang="en-US" altLang="zh-TW" dirty="0" err="1" smtClean="0"/>
              <a:t>retweet</a:t>
            </a:r>
            <a:r>
              <a:rPr lang="en-US" altLang="zh-TW" dirty="0" smtClean="0"/>
              <a:t> edge is similar in nature: a link from one author to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another, typically considered an indication of relevance or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quality of the content, much like a hyperlink between two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pages on the Web.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9858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plot shows a few interesting trends, including a large group of over 58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000 users who published only a single post during the month. It also shows a large number of users wrote more than 100 posts in the 31 day span.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577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1.The size of each dot indicates the user’s PageRank based on follow-edges.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shade indicates the “originality” of their posts. The lighter shades indicate less “original” content, meaning a larger percentage of the users posts are in fact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instead of new, original content.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users who post very frequently (the upper portion of the graph), a larger fraction of their posts are actually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many users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retweeted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least one post which they did not read from one of their friends. the vertical line at 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0 are users whose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friends collectively wrote zero posts, yet many of these users published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suggests that, despite the explicit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friendship links available in the site structure, it is still not possible to know exactly what a user reads.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968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Computed PageRank over the following two sub-graphs of the simplified Twitter graph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graph consisting of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links only, and a graph consisting of follow links only.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Graph: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-based ranking displays a relatively simple power-law distribution with a drop around the 7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ranked user. The follow-based ranking distribution also has a drop, around the 14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ranked user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557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appearance in Twitter’s recommended users list, a list that used to appear during the signup process, likely contributed. This would be another manifestation of the “rich get richer” phenomenon found on the Web . Another interesting thing to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note,however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is that according to the 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retweet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-based ranking, he is only the 33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highest ranked user.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14BA6-ED86-4F1F-ADC4-DFFEBE674AF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594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840E3C53-535C-41A1-BDE5-9996B615B66C}" type="datetimeFigureOut">
              <a:rPr lang="zh-TW" altLang="en-US" smtClean="0"/>
              <a:t>2012/4/23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626992B3-EF73-4F36-91D8-A3401EEE264E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1.xml"/><Relationship Id="rId3" Type="http://schemas.openxmlformats.org/officeDocument/2006/relationships/image" Target="../media/image16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diagramDrawing" Target="../diagrams/drawing1.xml"/><Relationship Id="rId5" Type="http://schemas.openxmlformats.org/officeDocument/2006/relationships/image" Target="../media/image18.png"/><Relationship Id="rId15" Type="http://schemas.openxmlformats.org/officeDocument/2006/relationships/diagramColors" Target="../diagrams/colors1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17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istorious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slide" Target="slide2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06896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         Date:  2012/4/23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         Source: </a:t>
            </a:r>
            <a:r>
              <a:rPr lang="en-US" altLang="zh-TW" sz="2400" b="1" dirty="0">
                <a:latin typeface="Century Schoolbook" pitchFamily="18" charset="0"/>
              </a:rPr>
              <a:t>Michael J. Welch</a:t>
            </a:r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. al(WSDM’11)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         Advisor:  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Jia</a:t>
            </a:r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-ling, 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Koh</a:t>
            </a:r>
            <a:endParaRPr lang="en-US" altLang="zh-TW" sz="2400" b="1" dirty="0" smtClean="0">
              <a:solidFill>
                <a:schemeClr val="tx1"/>
              </a:solidFill>
              <a:latin typeface="Century Schoolbook" pitchFamily="18" charset="0"/>
              <a:ea typeface="標楷體" pitchFamily="65" charset="-12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         Speaker: 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Jiun</a:t>
            </a:r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 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Jia</a:t>
            </a:r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, 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Chiou</a:t>
            </a:r>
            <a:endParaRPr lang="en-US" altLang="zh-TW" sz="2400" b="1" dirty="0">
              <a:solidFill>
                <a:schemeClr val="tx1"/>
              </a:solidFill>
              <a:latin typeface="Century Schoolbook" pitchFamily="18" charset="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1124744"/>
            <a:ext cx="79208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Topical semantics of twitter links</a:t>
            </a:r>
            <a:endParaRPr lang="zh-TW" altLang="en-US" sz="3000" dirty="0" smtClean="0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7" name="Picture 13" descr="C:\Users\Asus\AppData\Local\Microsoft\Windows\Temporary Internet Files\Content.IE5\Q25S4KFO\MC90044173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37112"/>
            <a:ext cx="1872208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10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Modeling Twitter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560" y="1235035"/>
            <a:ext cx="776360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i="1" dirty="0"/>
              <a:t>The Simplified Twitter </a:t>
            </a:r>
            <a:r>
              <a:rPr lang="en-US" altLang="zh-TW" sz="2000" b="1" i="1" dirty="0" smtClean="0"/>
              <a:t>Graph</a:t>
            </a:r>
            <a:r>
              <a:rPr lang="en-US" altLang="zh-TW" sz="2000" dirty="0" smtClean="0"/>
              <a:t>(only </a:t>
            </a:r>
            <a:r>
              <a:rPr lang="en-US" altLang="zh-TW" sz="2000" dirty="0"/>
              <a:t>include user </a:t>
            </a:r>
            <a:r>
              <a:rPr lang="en-US" altLang="zh-TW" sz="2000" dirty="0" smtClean="0"/>
              <a:t>nodes)</a:t>
            </a:r>
            <a:endParaRPr lang="en-US" altLang="zh-TW" sz="2000" dirty="0"/>
          </a:p>
          <a:p>
            <a:pPr algn="ctr"/>
            <a:endParaRPr lang="en-US" altLang="zh-TW" sz="2000" b="1" i="1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altLang="zh-TW" sz="2000" dirty="0" smtClean="0"/>
              <a:t>The </a:t>
            </a:r>
            <a:r>
              <a:rPr lang="en-US" altLang="zh-TW" sz="2000" dirty="0"/>
              <a:t>user-user follow links remain as they are from the</a:t>
            </a:r>
          </a:p>
          <a:p>
            <a:pPr algn="just"/>
            <a:r>
              <a:rPr lang="en-US" altLang="zh-TW" sz="2000" dirty="0" smtClean="0"/>
              <a:t>    Full </a:t>
            </a:r>
            <a:r>
              <a:rPr lang="en-US" altLang="zh-TW" sz="2000" dirty="0"/>
              <a:t>Twitter graph</a:t>
            </a:r>
            <a:r>
              <a:rPr lang="en-US" altLang="zh-TW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sz="2000" dirty="0"/>
              <a:t>A</a:t>
            </a:r>
            <a:r>
              <a:rPr lang="en-US" altLang="zh-TW" sz="2000" dirty="0" smtClean="0"/>
              <a:t>dd </a:t>
            </a:r>
            <a:r>
              <a:rPr lang="en-US" altLang="zh-TW" sz="2000" dirty="0"/>
              <a:t>a </a:t>
            </a:r>
            <a:r>
              <a:rPr lang="en-US" altLang="zh-TW" sz="2000" i="1" dirty="0" err="1"/>
              <a:t>retweet</a:t>
            </a:r>
            <a:r>
              <a:rPr lang="en-US" altLang="zh-TW" sz="2000" i="1" dirty="0"/>
              <a:t> edge </a:t>
            </a:r>
            <a:r>
              <a:rPr lang="en-US" altLang="zh-TW" sz="2000" dirty="0" smtClean="0"/>
              <a:t>from </a:t>
            </a:r>
            <a:r>
              <a:rPr lang="en-US" altLang="zh-TW" sz="2000" dirty="0"/>
              <a:t>user </a:t>
            </a:r>
            <a:r>
              <a:rPr lang="en-US" altLang="zh-TW" sz="2000" i="1" dirty="0" smtClean="0"/>
              <a:t>user(a) </a:t>
            </a:r>
            <a:r>
              <a:rPr lang="en-US" altLang="zh-TW" sz="2000" dirty="0"/>
              <a:t>to </a:t>
            </a:r>
            <a:r>
              <a:rPr lang="en-US" altLang="zh-TW" sz="2000" i="1" dirty="0" smtClean="0"/>
              <a:t>user(b)</a:t>
            </a:r>
            <a:r>
              <a:rPr lang="en-US" altLang="zh-TW" sz="2000" dirty="0" smtClean="0"/>
              <a:t>.</a:t>
            </a:r>
            <a:endParaRPr lang="en-US" altLang="zh-TW" sz="2000" b="1" i="1" dirty="0" smtClean="0"/>
          </a:p>
          <a:p>
            <a:endParaRPr lang="en-US" altLang="zh-TW" b="1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    </a:t>
            </a:r>
            <a:endParaRPr lang="en-US" altLang="zh-TW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9211"/>
            <a:ext cx="4365104" cy="358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Analysis-link distribution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1235035"/>
            <a:ext cx="776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i="1" dirty="0" smtClean="0"/>
              <a:t>Follow edges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    </a:t>
            </a:r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" y="2328382"/>
            <a:ext cx="4420201" cy="357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583" y="2328382"/>
            <a:ext cx="4552144" cy="357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 5"/>
          <p:cNvSpPr/>
          <p:nvPr/>
        </p:nvSpPr>
        <p:spPr>
          <a:xfrm>
            <a:off x="505212" y="1968342"/>
            <a:ext cx="864096" cy="144016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475656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79435" y="2503756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i="1" dirty="0"/>
              <a:t>celebrities</a:t>
            </a:r>
            <a:endParaRPr lang="zh-TW" altLang="en-US" sz="1400" i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414685" y="270339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7030A0"/>
                </a:solidFill>
              </a:rPr>
              <a:t>writer</a:t>
            </a:r>
            <a:endParaRPr lang="zh-TW" altLang="en-US" sz="1400" b="1" dirty="0">
              <a:solidFill>
                <a:srgbClr val="7030A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06452" y="2703395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smtClean="0">
                <a:solidFill>
                  <a:srgbClr val="7030A0"/>
                </a:solidFill>
              </a:rPr>
              <a:t>reader</a:t>
            </a:r>
            <a:endParaRPr lang="zh-TW" altLang="en-US" sz="1400" b="1" dirty="0">
              <a:solidFill>
                <a:srgbClr val="7030A0"/>
              </a:solidFill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5659518" y="2532797"/>
            <a:ext cx="432048" cy="115096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6913924" y="3538838"/>
            <a:ext cx="432048" cy="1150968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124968" y="4560630"/>
            <a:ext cx="1728191" cy="94222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7561996" y="4535917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i="1" dirty="0"/>
              <a:t>celebrities</a:t>
            </a:r>
            <a:endParaRPr lang="zh-TW" altLang="en-US" sz="1400" i="1" dirty="0"/>
          </a:p>
        </p:txBody>
      </p:sp>
      <p:cxnSp>
        <p:nvCxnSpPr>
          <p:cNvPr id="10" name="直線接點 9"/>
          <p:cNvCxnSpPr/>
          <p:nvPr/>
        </p:nvCxnSpPr>
        <p:spPr>
          <a:xfrm>
            <a:off x="4478583" y="1835199"/>
            <a:ext cx="14781" cy="447412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11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66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Analysis-link distribution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1235035"/>
            <a:ext cx="776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i="1" dirty="0" err="1" smtClean="0"/>
              <a:t>Retweet</a:t>
            </a:r>
            <a:r>
              <a:rPr lang="en-US" altLang="zh-TW" b="1" i="1" dirty="0" smtClean="0"/>
              <a:t> edges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    </a:t>
            </a:r>
            <a:endParaRPr lang="en-US" altLang="zh-TW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" y="2334016"/>
            <a:ext cx="4413056" cy="355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64" y="2334016"/>
            <a:ext cx="4650635" cy="355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線接點 8"/>
          <p:cNvCxnSpPr/>
          <p:nvPr/>
        </p:nvCxnSpPr>
        <p:spPr>
          <a:xfrm>
            <a:off x="4478583" y="1835199"/>
            <a:ext cx="14781" cy="447412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6318324" y="2781853"/>
            <a:ext cx="1206004" cy="15832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12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00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13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Analysis-link distribution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504" y="1235035"/>
            <a:ext cx="89289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i="1" dirty="0" smtClean="0"/>
              <a:t>Posting Frequency</a:t>
            </a:r>
          </a:p>
          <a:p>
            <a:pPr algn="ctr"/>
            <a:endParaRPr lang="en-US" altLang="zh-TW" b="1" i="1" dirty="0" smtClean="0"/>
          </a:p>
          <a:p>
            <a:r>
              <a:rPr lang="en-US" altLang="zh-TW" sz="1600" b="1" dirty="0">
                <a:solidFill>
                  <a:srgbClr val="002060"/>
                </a:solidFill>
              </a:rPr>
              <a:t>the number of posts </a:t>
            </a:r>
            <a:r>
              <a:rPr lang="en-US" altLang="zh-TW" sz="1600" b="1" dirty="0" smtClean="0">
                <a:solidFill>
                  <a:srgbClr val="002060"/>
                </a:solidFill>
              </a:rPr>
              <a:t>published </a:t>
            </a:r>
            <a:r>
              <a:rPr lang="en-US" altLang="zh-TW" sz="1600" i="1" dirty="0" smtClean="0"/>
              <a:t>vs</a:t>
            </a:r>
            <a:r>
              <a:rPr lang="en-US" altLang="zh-TW" sz="1600" i="1" dirty="0"/>
              <a:t>. </a:t>
            </a:r>
            <a:endParaRPr lang="en-US" altLang="zh-TW" sz="1600" i="1" dirty="0" smtClean="0"/>
          </a:p>
          <a:p>
            <a:r>
              <a:rPr lang="en-US" altLang="zh-TW" sz="1600" b="1" dirty="0"/>
              <a:t> </a:t>
            </a:r>
            <a:r>
              <a:rPr lang="en-US" altLang="zh-TW" sz="1600" b="1" dirty="0" smtClean="0"/>
              <a:t>                                                  </a:t>
            </a:r>
            <a:r>
              <a:rPr lang="en-US" altLang="zh-TW" sz="1600" b="1" dirty="0" smtClean="0">
                <a:solidFill>
                  <a:srgbClr val="002060"/>
                </a:solidFill>
              </a:rPr>
              <a:t>the </a:t>
            </a:r>
            <a:r>
              <a:rPr lang="en-US" altLang="zh-TW" sz="1600" b="1" dirty="0">
                <a:solidFill>
                  <a:srgbClr val="002060"/>
                </a:solidFill>
              </a:rPr>
              <a:t>number of users writing that many posts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    </a:t>
            </a:r>
            <a:endParaRPr lang="en-US" altLang="zh-TW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504825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單箭頭接點 7"/>
          <p:cNvCxnSpPr/>
          <p:nvPr/>
        </p:nvCxnSpPr>
        <p:spPr>
          <a:xfrm>
            <a:off x="2915816" y="3356992"/>
            <a:ext cx="36004" cy="2520280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2411760" y="3280792"/>
            <a:ext cx="504056" cy="0"/>
          </a:xfrm>
          <a:prstGeom prst="straightConnector1">
            <a:avLst/>
          </a:prstGeom>
          <a:ln w="1905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流程圖: 接點 14"/>
          <p:cNvSpPr/>
          <p:nvPr/>
        </p:nvSpPr>
        <p:spPr>
          <a:xfrm>
            <a:off x="2897814" y="3204805"/>
            <a:ext cx="108012" cy="152187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接點 17"/>
          <p:cNvCxnSpPr/>
          <p:nvPr/>
        </p:nvCxnSpPr>
        <p:spPr>
          <a:xfrm>
            <a:off x="6108500" y="3509425"/>
            <a:ext cx="36004" cy="237626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向右箭號 25"/>
          <p:cNvSpPr/>
          <p:nvPr/>
        </p:nvSpPr>
        <p:spPr>
          <a:xfrm>
            <a:off x="6144504" y="5301208"/>
            <a:ext cx="371712" cy="2880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2393758" y="4941168"/>
            <a:ext cx="3714742" cy="0"/>
          </a:xfrm>
          <a:prstGeom prst="straightConnector1">
            <a:avLst/>
          </a:prstGeom>
          <a:ln w="19050">
            <a:solidFill>
              <a:srgbClr val="00206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764319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Analysis-graph formation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14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9512" y="1235035"/>
            <a:ext cx="8195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O</a:t>
            </a:r>
            <a:r>
              <a:rPr lang="en-US" altLang="zh-TW" dirty="0" smtClean="0"/>
              <a:t>verall posting behavior </a:t>
            </a:r>
            <a:r>
              <a:rPr lang="en-US" altLang="zh-TW" dirty="0"/>
              <a:t>of a </a:t>
            </a:r>
            <a:r>
              <a:rPr lang="en-US" altLang="zh-TW" dirty="0" smtClean="0"/>
              <a:t>user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P</a:t>
            </a:r>
            <a:r>
              <a:rPr lang="en-US" altLang="zh-TW" dirty="0" smtClean="0"/>
              <a:t>ossible </a:t>
            </a:r>
            <a:r>
              <a:rPr lang="en-US" altLang="zh-TW" b="1" dirty="0"/>
              <a:t>connections</a:t>
            </a:r>
            <a:r>
              <a:rPr lang="en-US" altLang="zh-TW" dirty="0"/>
              <a:t> between </a:t>
            </a:r>
            <a:r>
              <a:rPr lang="en-US" altLang="zh-TW" dirty="0" smtClean="0"/>
              <a:t>the user </a:t>
            </a:r>
            <a:r>
              <a:rPr lang="en-US" altLang="zh-TW" dirty="0"/>
              <a:t>as a </a:t>
            </a:r>
            <a:r>
              <a:rPr lang="en-US" altLang="zh-TW" b="1" dirty="0"/>
              <a:t>reader</a:t>
            </a:r>
            <a:r>
              <a:rPr lang="en-US" altLang="zh-TW" i="1" dirty="0"/>
              <a:t> </a:t>
            </a:r>
            <a:r>
              <a:rPr lang="en-US" altLang="zh-TW" dirty="0"/>
              <a:t>and the user as a </a:t>
            </a:r>
            <a:r>
              <a:rPr lang="en-US" altLang="zh-TW" b="1" dirty="0"/>
              <a:t>writer</a:t>
            </a:r>
            <a:r>
              <a:rPr lang="en-US" altLang="zh-TW" dirty="0"/>
              <a:t>.</a:t>
            </a:r>
          </a:p>
          <a:p>
            <a:r>
              <a:rPr lang="en-US" altLang="zh-TW" dirty="0" smtClean="0"/>
              <a:t>   (</a:t>
            </a:r>
            <a:r>
              <a:rPr lang="en-US" altLang="zh-TW" dirty="0"/>
              <a:t>1) a user acts primarily as a reader (</a:t>
            </a:r>
            <a:r>
              <a:rPr lang="en-US" altLang="zh-TW" dirty="0" smtClean="0"/>
              <a:t>sink) with </a:t>
            </a:r>
            <a:r>
              <a:rPr lang="en-US" altLang="zh-TW" dirty="0"/>
              <a:t>little or no </a:t>
            </a:r>
            <a:r>
              <a:rPr lang="en-US" altLang="zh-TW" dirty="0" smtClean="0"/>
              <a:t>posts  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(</a:t>
            </a:r>
            <a:r>
              <a:rPr lang="en-US" altLang="zh-TW" dirty="0"/>
              <a:t>2) a user frequently </a:t>
            </a:r>
            <a:r>
              <a:rPr lang="en-US" altLang="zh-TW" dirty="0" err="1"/>
              <a:t>retweets</a:t>
            </a:r>
            <a:r>
              <a:rPr lang="en-US" altLang="zh-TW" dirty="0"/>
              <a:t> </a:t>
            </a:r>
            <a:r>
              <a:rPr lang="en-US" altLang="zh-TW" dirty="0" smtClean="0"/>
              <a:t>posts of </a:t>
            </a:r>
            <a:r>
              <a:rPr lang="en-US" altLang="zh-TW" dirty="0"/>
              <a:t>interest but writes little to </a:t>
            </a:r>
            <a:r>
              <a:rPr lang="en-US" altLang="zh-TW" dirty="0" smtClean="0"/>
              <a:t>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no </a:t>
            </a:r>
            <a:r>
              <a:rPr lang="en-US" altLang="zh-TW" dirty="0"/>
              <a:t>original </a:t>
            </a:r>
            <a:r>
              <a:rPr lang="en-US" altLang="zh-TW" dirty="0" smtClean="0"/>
              <a:t>content</a:t>
            </a:r>
          </a:p>
          <a:p>
            <a:r>
              <a:rPr lang="en-US" altLang="zh-TW" dirty="0" smtClean="0"/>
              <a:t>   (3</a:t>
            </a:r>
            <a:r>
              <a:rPr lang="en-US" altLang="zh-TW" dirty="0"/>
              <a:t>) a </a:t>
            </a:r>
            <a:r>
              <a:rPr lang="en-US" altLang="zh-TW" dirty="0" smtClean="0"/>
              <a:t>user contributes </a:t>
            </a:r>
            <a:r>
              <a:rPr lang="en-US" altLang="zh-TW" dirty="0"/>
              <a:t>significant new content.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    </a:t>
            </a:r>
            <a:endParaRPr lang="en-US" altLang="zh-TW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8" y="3277276"/>
            <a:ext cx="3736428" cy="3331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641177" y="6608467"/>
            <a:ext cx="4146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/>
              <a:t>number of posts written by </a:t>
            </a:r>
            <a:r>
              <a:rPr lang="en-US" altLang="zh-TW" sz="1200" b="1" dirty="0" smtClean="0"/>
              <a:t>the user’s </a:t>
            </a:r>
            <a:r>
              <a:rPr lang="en-US" altLang="zh-TW" sz="1200" b="1" dirty="0"/>
              <a:t>friends</a:t>
            </a:r>
            <a:endParaRPr lang="zh-TW" altLang="en-US" sz="1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71845" y="3277276"/>
            <a:ext cx="369332" cy="34696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TW" sz="1200" b="1" dirty="0"/>
              <a:t>number of posts </a:t>
            </a:r>
            <a:r>
              <a:rPr lang="en-US" altLang="zh-TW" sz="1200" b="1" dirty="0" smtClean="0"/>
              <a:t>published by </a:t>
            </a:r>
            <a:r>
              <a:rPr lang="en-US" altLang="zh-TW" sz="1200" b="1" dirty="0"/>
              <a:t>the user</a:t>
            </a:r>
            <a:endParaRPr lang="zh-TW" altLang="en-US" sz="1200" b="1" dirty="0"/>
          </a:p>
        </p:txBody>
      </p:sp>
      <p:sp>
        <p:nvSpPr>
          <p:cNvPr id="2" name="矩形 1"/>
          <p:cNvSpPr/>
          <p:nvPr/>
        </p:nvSpPr>
        <p:spPr>
          <a:xfrm>
            <a:off x="4510278" y="3451025"/>
            <a:ext cx="4637616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Size</a:t>
            </a:r>
            <a:r>
              <a:rPr lang="en-US" altLang="zh-TW" dirty="0" smtClean="0"/>
              <a:t>: </a:t>
            </a:r>
          </a:p>
          <a:p>
            <a:r>
              <a:rPr lang="en-US" altLang="zh-TW" dirty="0" smtClean="0"/>
              <a:t>User’s PageRank</a:t>
            </a:r>
            <a:r>
              <a:rPr lang="zh-TW" altLang="en-US" dirty="0" smtClean="0"/>
              <a:t> </a:t>
            </a:r>
            <a:r>
              <a:rPr lang="en-US" altLang="zh-TW" dirty="0" smtClean="0"/>
              <a:t>based on follow edge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Shade</a:t>
            </a:r>
            <a:r>
              <a:rPr lang="en-US" altLang="zh-TW" dirty="0" smtClean="0"/>
              <a:t>: originality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2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15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 Semantics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7200" y="1235035"/>
            <a:ext cx="8147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follow link on </a:t>
            </a:r>
            <a:r>
              <a:rPr lang="en-US" altLang="zh-TW" dirty="0" smtClean="0"/>
              <a:t>Twitter from </a:t>
            </a:r>
            <a:r>
              <a:rPr lang="en-US" altLang="zh-TW" dirty="0"/>
              <a:t>user </a:t>
            </a:r>
            <a:r>
              <a:rPr lang="en-US" altLang="zh-TW" i="1" dirty="0"/>
              <a:t>a </a:t>
            </a:r>
            <a:r>
              <a:rPr lang="en-US" altLang="zh-TW" dirty="0"/>
              <a:t>to user </a:t>
            </a:r>
            <a:r>
              <a:rPr lang="en-US" altLang="zh-TW" i="1" dirty="0"/>
              <a:t>b </a:t>
            </a:r>
            <a:endParaRPr lang="en-US" altLang="zh-TW" i="1" dirty="0" smtClean="0"/>
          </a:p>
          <a:p>
            <a:r>
              <a:rPr lang="zh-TW" altLang="en-US" dirty="0" smtClean="0"/>
              <a:t>   ─ </a:t>
            </a:r>
            <a:r>
              <a:rPr lang="en-US" altLang="zh-TW" dirty="0" smtClean="0"/>
              <a:t>an endorsement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</a:t>
            </a:r>
            <a:r>
              <a:rPr lang="en-US" altLang="zh-TW" dirty="0"/>
              <a:t>quality or interest. </a:t>
            </a:r>
            <a:endParaRPr lang="en-US" altLang="zh-TW" dirty="0" smtClean="0"/>
          </a:p>
          <a:p>
            <a:r>
              <a:rPr lang="zh-TW" altLang="en-US" dirty="0" smtClean="0"/>
              <a:t>     </a:t>
            </a:r>
            <a:r>
              <a:rPr lang="en-US" altLang="zh-TW" dirty="0" smtClean="0"/>
              <a:t>user </a:t>
            </a:r>
            <a:r>
              <a:rPr lang="en-US" altLang="zh-TW" i="1" dirty="0" smtClean="0"/>
              <a:t>a</a:t>
            </a:r>
            <a:r>
              <a:rPr lang="en-US" altLang="zh-TW" dirty="0" smtClean="0"/>
              <a:t>, acting as a </a:t>
            </a:r>
            <a:r>
              <a:rPr lang="en-US" altLang="zh-TW" i="1" u="sng" dirty="0" smtClean="0">
                <a:solidFill>
                  <a:srgbClr val="C00000"/>
                </a:solidFill>
              </a:rPr>
              <a:t>reader</a:t>
            </a:r>
            <a:r>
              <a:rPr lang="en-US" altLang="zh-TW" dirty="0" smtClean="0"/>
              <a:t>, is </a:t>
            </a:r>
            <a:r>
              <a:rPr lang="en-US" altLang="zh-TW" u="sng" dirty="0" smtClean="0"/>
              <a:t>interested in</a:t>
            </a:r>
            <a:r>
              <a:rPr lang="zh-TW" altLang="en-US" dirty="0" smtClean="0"/>
              <a:t> </a:t>
            </a:r>
            <a:r>
              <a:rPr lang="en-US" altLang="zh-TW" dirty="0" smtClean="0"/>
              <a:t>user </a:t>
            </a:r>
            <a:r>
              <a:rPr lang="en-US" altLang="zh-TW" i="1" dirty="0" smtClean="0"/>
              <a:t>b </a:t>
            </a:r>
            <a:r>
              <a:rPr lang="en-US" altLang="zh-TW" dirty="0" smtClean="0"/>
              <a:t>acting as </a:t>
            </a:r>
            <a:r>
              <a:rPr lang="en-US" altLang="zh-TW" i="1" u="sng" dirty="0" smtClean="0">
                <a:solidFill>
                  <a:srgbClr val="C00000"/>
                </a:solidFill>
              </a:rPr>
              <a:t>writer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          </a:t>
            </a:r>
            <a:endParaRPr lang="en-US" altLang="zh-TW" dirty="0"/>
          </a:p>
          <a:p>
            <a:r>
              <a:rPr lang="zh-TW" altLang="en-US" dirty="0" smtClean="0"/>
              <a:t>         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err="1" smtClean="0"/>
              <a:t>retweet</a:t>
            </a:r>
            <a:r>
              <a:rPr lang="en-US" altLang="zh-TW" dirty="0" smtClean="0"/>
              <a:t> link</a:t>
            </a:r>
          </a:p>
          <a:p>
            <a:r>
              <a:rPr lang="zh-TW" altLang="en-US" dirty="0" smtClean="0"/>
              <a:t>   ─ </a:t>
            </a:r>
            <a:r>
              <a:rPr lang="en-US" altLang="zh-TW" dirty="0" smtClean="0"/>
              <a:t>User </a:t>
            </a:r>
            <a:r>
              <a:rPr lang="en-US" altLang="zh-TW" i="1" dirty="0"/>
              <a:t>a </a:t>
            </a:r>
            <a:r>
              <a:rPr lang="en-US" altLang="zh-TW" dirty="0"/>
              <a:t>will </a:t>
            </a:r>
            <a:r>
              <a:rPr lang="en-US" altLang="zh-TW" dirty="0" err="1"/>
              <a:t>retweet</a:t>
            </a:r>
            <a:r>
              <a:rPr lang="en-US" altLang="zh-TW" dirty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posts </a:t>
            </a:r>
            <a:r>
              <a:rPr lang="en-US" altLang="zh-TW" dirty="0"/>
              <a:t>of user </a:t>
            </a:r>
            <a:r>
              <a:rPr lang="en-US" altLang="zh-TW" i="1" dirty="0"/>
              <a:t>b </a:t>
            </a:r>
            <a:r>
              <a:rPr lang="en-US" altLang="zh-TW" dirty="0"/>
              <a:t>if he either is </a:t>
            </a:r>
            <a:r>
              <a:rPr lang="en-US" altLang="zh-TW" u="sng" dirty="0"/>
              <a:t>interested </a:t>
            </a:r>
            <a:r>
              <a:rPr lang="zh-TW" altLang="en-US" u="sng" dirty="0" smtClean="0"/>
              <a:t> </a:t>
            </a:r>
            <a:endParaRPr lang="en-US" altLang="zh-TW" u="sng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</a:t>
            </a:r>
            <a:r>
              <a:rPr lang="en-US" altLang="zh-TW" u="sng" dirty="0" smtClean="0"/>
              <a:t>in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rgbClr val="C00000"/>
                </a:solidFill>
              </a:rPr>
              <a:t>writing about </a:t>
            </a:r>
            <a:r>
              <a:rPr lang="en-US" altLang="zh-TW" dirty="0" smtClean="0">
                <a:solidFill>
                  <a:srgbClr val="C00000"/>
                </a:solidFill>
              </a:rPr>
              <a:t>the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topic</a:t>
            </a:r>
            <a:r>
              <a:rPr lang="en-US" altLang="zh-TW" dirty="0" smtClean="0"/>
              <a:t> </a:t>
            </a:r>
            <a:r>
              <a:rPr lang="en-US" altLang="zh-TW" dirty="0"/>
              <a:t>or expects his readers to </a:t>
            </a:r>
            <a:r>
              <a:rPr lang="en-US" altLang="zh-TW" dirty="0" smtClean="0"/>
              <a:t>be</a:t>
            </a:r>
            <a:r>
              <a:rPr lang="zh-TW" altLang="en-US" dirty="0" smtClean="0"/>
              <a:t> </a:t>
            </a:r>
            <a:r>
              <a:rPr lang="en-US" altLang="zh-TW" u="sng" dirty="0" smtClean="0"/>
              <a:t>interested</a:t>
            </a:r>
            <a:r>
              <a:rPr lang="en-US" altLang="zh-TW" dirty="0" smtClean="0"/>
              <a:t> 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</a:t>
            </a:r>
            <a:r>
              <a:rPr lang="en-US" altLang="zh-TW" u="sng" dirty="0" smtClean="0"/>
              <a:t>in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>
                <a:solidFill>
                  <a:srgbClr val="C00000"/>
                </a:solidFill>
              </a:rPr>
              <a:t>this post</a:t>
            </a:r>
            <a:r>
              <a:rPr lang="en-US" altLang="zh-TW" dirty="0" smtClean="0"/>
              <a:t>.</a:t>
            </a:r>
          </a:p>
          <a:p>
            <a:r>
              <a:rPr lang="zh-TW" altLang="en-US" dirty="0" smtClean="0"/>
              <a:t>   ─ </a:t>
            </a:r>
            <a:r>
              <a:rPr lang="en-US" altLang="zh-TW" dirty="0"/>
              <a:t>connection from user </a:t>
            </a:r>
            <a:r>
              <a:rPr lang="en-US" altLang="zh-TW" i="1" dirty="0"/>
              <a:t>a </a:t>
            </a:r>
            <a:r>
              <a:rPr lang="en-US" altLang="zh-TW" dirty="0"/>
              <a:t>as </a:t>
            </a:r>
            <a:r>
              <a:rPr lang="en-US" altLang="zh-TW" i="1" dirty="0" smtClean="0"/>
              <a:t>a</a:t>
            </a:r>
            <a:r>
              <a:rPr lang="zh-TW" altLang="en-US" i="1" dirty="0" smtClean="0"/>
              <a:t> </a:t>
            </a:r>
            <a:r>
              <a:rPr lang="en-US" altLang="zh-TW" i="1" u="sng" dirty="0" smtClean="0">
                <a:solidFill>
                  <a:srgbClr val="C00000"/>
                </a:solidFill>
              </a:rPr>
              <a:t>writer</a:t>
            </a:r>
            <a:r>
              <a:rPr lang="en-US" altLang="zh-TW" i="1" dirty="0" smtClean="0"/>
              <a:t> </a:t>
            </a:r>
            <a:r>
              <a:rPr lang="en-US" altLang="zh-TW" dirty="0"/>
              <a:t>to user </a:t>
            </a:r>
            <a:r>
              <a:rPr lang="en-US" altLang="zh-TW" i="1" dirty="0"/>
              <a:t>b </a:t>
            </a:r>
            <a:r>
              <a:rPr lang="en-US" altLang="zh-TW" dirty="0"/>
              <a:t>as </a:t>
            </a:r>
            <a:r>
              <a:rPr lang="en-US" altLang="zh-TW" i="1" dirty="0"/>
              <a:t>a </a:t>
            </a:r>
            <a:r>
              <a:rPr lang="en-US" altLang="zh-TW" i="1" u="sng" dirty="0">
                <a:solidFill>
                  <a:srgbClr val="C00000"/>
                </a:solidFill>
              </a:rPr>
              <a:t>writer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    </a:t>
            </a:r>
            <a:endParaRPr lang="en-US" altLang="zh-TW" dirty="0"/>
          </a:p>
        </p:txBody>
      </p:sp>
      <p:sp>
        <p:nvSpPr>
          <p:cNvPr id="8" name="文字方塊 7"/>
          <p:cNvSpPr txBox="1"/>
          <p:nvPr/>
        </p:nvSpPr>
        <p:spPr>
          <a:xfrm>
            <a:off x="1547664" y="2353704"/>
            <a:ext cx="994952" cy="1084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Reader</a:t>
            </a:r>
          </a:p>
          <a:p>
            <a:r>
              <a:rPr lang="en-US" altLang="zh-TW" sz="1050" dirty="0" smtClean="0"/>
              <a:t>User a</a:t>
            </a:r>
            <a:endParaRPr lang="en-US" altLang="zh-TW" sz="1050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4550677" y="2353704"/>
            <a:ext cx="894476" cy="1084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Writer</a:t>
            </a:r>
          </a:p>
          <a:p>
            <a:r>
              <a:rPr lang="en-US" altLang="zh-TW" sz="1050" dirty="0"/>
              <a:t>User b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122" name="Picture 2" descr="C:\Users\Asus\AppData\Local\Microsoft\Windows\Temporary Internet Files\Content.IE5\2RDLJDML\MC9003437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58662"/>
            <a:ext cx="364769" cy="43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＞形箭號 9"/>
          <p:cNvSpPr/>
          <p:nvPr/>
        </p:nvSpPr>
        <p:spPr>
          <a:xfrm>
            <a:off x="2915816" y="2953869"/>
            <a:ext cx="288032" cy="324036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2" name="＞形箭號 11"/>
          <p:cNvSpPr/>
          <p:nvPr/>
        </p:nvSpPr>
        <p:spPr>
          <a:xfrm>
            <a:off x="3380360" y="2954561"/>
            <a:ext cx="288032" cy="324036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＞形箭號 12"/>
          <p:cNvSpPr/>
          <p:nvPr/>
        </p:nvSpPr>
        <p:spPr>
          <a:xfrm>
            <a:off x="3845058" y="2954561"/>
            <a:ext cx="288032" cy="324036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547664" y="5157192"/>
            <a:ext cx="994952" cy="1084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Writer</a:t>
            </a:r>
            <a:endParaRPr lang="en-US" altLang="zh-TW" dirty="0"/>
          </a:p>
          <a:p>
            <a:r>
              <a:rPr lang="en-US" altLang="zh-TW" sz="1050" dirty="0"/>
              <a:t>User a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530823" y="5156500"/>
            <a:ext cx="914329" cy="10849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/>
              <a:t>Writer</a:t>
            </a:r>
          </a:p>
          <a:p>
            <a:r>
              <a:rPr lang="en-US" altLang="zh-TW" sz="1050" dirty="0"/>
              <a:t>User </a:t>
            </a:r>
            <a:r>
              <a:rPr lang="en-US" altLang="zh-TW" sz="1050" dirty="0" smtClean="0"/>
              <a:t>b</a:t>
            </a:r>
            <a:endParaRPr lang="en-US" altLang="zh-TW" sz="1050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24" name="＞形箭號 23"/>
          <p:cNvSpPr/>
          <p:nvPr/>
        </p:nvSpPr>
        <p:spPr>
          <a:xfrm>
            <a:off x="2915816" y="5618165"/>
            <a:ext cx="288032" cy="324036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＞形箭號 24"/>
          <p:cNvSpPr/>
          <p:nvPr/>
        </p:nvSpPr>
        <p:spPr>
          <a:xfrm>
            <a:off x="3380360" y="5618857"/>
            <a:ext cx="288032" cy="324036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＞形箭號 25"/>
          <p:cNvSpPr/>
          <p:nvPr/>
        </p:nvSpPr>
        <p:spPr>
          <a:xfrm>
            <a:off x="3845058" y="5618857"/>
            <a:ext cx="288032" cy="324036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465262" y="2458662"/>
            <a:ext cx="759592" cy="3222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>
                <a:solidFill>
                  <a:srgbClr val="002060"/>
                </a:solidFill>
              </a:rPr>
              <a:t>follow</a:t>
            </a:r>
            <a:endParaRPr lang="zh-TW" altLang="en-US" sz="1400" dirty="0">
              <a:solidFill>
                <a:srgbClr val="002060"/>
              </a:solidFill>
            </a:endParaRPr>
          </a:p>
        </p:txBody>
      </p:sp>
      <p:pic>
        <p:nvPicPr>
          <p:cNvPr id="28" name="Picture 2" descr="C:\Users\Asus\AppData\Local\Microsoft\Windows\Temporary Internet Files\Content.IE5\2RDLJDML\MC9003437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78" y="5156500"/>
            <a:ext cx="364769" cy="43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圓角矩形 28"/>
          <p:cNvSpPr/>
          <p:nvPr/>
        </p:nvSpPr>
        <p:spPr>
          <a:xfrm>
            <a:off x="3455308" y="5156500"/>
            <a:ext cx="759592" cy="32226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 err="1" smtClean="0">
                <a:solidFill>
                  <a:srgbClr val="002060"/>
                </a:solidFill>
              </a:rPr>
              <a:t>retweet</a:t>
            </a:r>
            <a:endParaRPr lang="zh-TW" altLang="en-US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16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3000" b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Retweet</a:t>
            </a:r>
            <a:r>
              <a:rPr lang="en-US" altLang="zh-TW" sz="3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&amp; follow based Raking</a:t>
            </a:r>
            <a:endParaRPr lang="zh-TW" altLang="en-US" sz="3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7200" y="1235035"/>
            <a:ext cx="8147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follow links </a:t>
            </a:r>
            <a:r>
              <a:rPr lang="en-US" altLang="zh-TW" dirty="0" smtClean="0"/>
              <a:t>-importance or </a:t>
            </a:r>
            <a:r>
              <a:rPr lang="en-US" altLang="zh-TW" dirty="0"/>
              <a:t>“trustworthiness</a:t>
            </a:r>
            <a:r>
              <a:rPr lang="en-US" altLang="zh-TW" dirty="0" smtClean="0"/>
              <a:t>”.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err="1"/>
              <a:t>Retweet</a:t>
            </a:r>
            <a:r>
              <a:rPr lang="en-US" altLang="zh-TW" dirty="0"/>
              <a:t> </a:t>
            </a:r>
            <a:r>
              <a:rPr lang="en-US" altLang="zh-TW" dirty="0" smtClean="0"/>
              <a:t>links-topical</a:t>
            </a:r>
            <a:r>
              <a:rPr lang="en-US" altLang="zh-TW" i="1" dirty="0" smtClean="0"/>
              <a:t> </a:t>
            </a:r>
            <a:r>
              <a:rPr lang="en-US" altLang="zh-TW" dirty="0"/>
              <a:t>importance or writing “</a:t>
            </a:r>
            <a:r>
              <a:rPr lang="en-US" altLang="zh-TW" dirty="0" smtClean="0"/>
              <a:t>interesting” posts</a:t>
            </a:r>
            <a:r>
              <a:rPr lang="en-US" altLang="zh-TW" dirty="0"/>
              <a:t>.</a:t>
            </a:r>
          </a:p>
          <a:p>
            <a:r>
              <a:rPr lang="en-US" altLang="zh-TW" dirty="0" smtClean="0"/>
              <a:t>    </a:t>
            </a:r>
            <a:endParaRPr lang="en-US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49" y="2492896"/>
            <a:ext cx="8088499" cy="3312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1187624" y="2924944"/>
            <a:ext cx="36004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364088" y="3133072"/>
            <a:ext cx="36004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458921" y="2968457"/>
            <a:ext cx="806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 smtClean="0"/>
              <a:t>14</a:t>
            </a:r>
            <a:r>
              <a:rPr lang="en-US" altLang="zh-TW" sz="1200" baseline="30000" dirty="0" smtClean="0"/>
              <a:t>th rank</a:t>
            </a:r>
            <a:r>
              <a:rPr lang="en-US" altLang="zh-TW" sz="1200" dirty="0" smtClean="0"/>
              <a:t> </a:t>
            </a:r>
            <a:endParaRPr lang="zh-TW" altLang="en-US" sz="12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5655721" y="3152001"/>
            <a:ext cx="708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7</a:t>
            </a:r>
            <a:r>
              <a:rPr lang="en-US" altLang="zh-TW" sz="1200" baseline="30000" dirty="0" smtClean="0"/>
              <a:t>th rank</a:t>
            </a:r>
            <a:r>
              <a:rPr lang="en-US" altLang="zh-TW" sz="1200" dirty="0" smtClean="0"/>
              <a:t> 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700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17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071563"/>
            <a:ext cx="6429375" cy="471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300192" y="4725144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108331" y="1689774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動作按鈕: 下一項 2">
            <a:hlinkClick r:id="rId4" action="ppaction://hlinksldjump" highlightClick="1"/>
          </p:cNvPr>
          <p:cNvSpPr/>
          <p:nvPr/>
        </p:nvSpPr>
        <p:spPr>
          <a:xfrm>
            <a:off x="7480527" y="6114767"/>
            <a:ext cx="432048" cy="288032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8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18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3078"/>
            <a:ext cx="4217817" cy="2240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66370"/>
            <a:ext cx="4296852" cy="2247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57200" y="548680"/>
            <a:ext cx="814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/>
              <a:t>Tweetmeme</a:t>
            </a:r>
            <a:r>
              <a:rPr lang="en-US" altLang="zh-TW" dirty="0" smtClean="0"/>
              <a:t>: The </a:t>
            </a:r>
            <a:r>
              <a:rPr lang="en-US" altLang="zh-TW" dirty="0"/>
              <a:t>top user according to </a:t>
            </a:r>
            <a:r>
              <a:rPr lang="en-US" altLang="zh-TW" dirty="0" err="1"/>
              <a:t>retweet</a:t>
            </a:r>
            <a:r>
              <a:rPr lang="en-US" altLang="zh-TW" dirty="0"/>
              <a:t>-based </a:t>
            </a:r>
            <a:r>
              <a:rPr lang="en-US" altLang="zh-TW" dirty="0" smtClean="0"/>
              <a:t>PageRank</a:t>
            </a:r>
            <a:endParaRPr lang="en-US" altLang="zh-TW" dirty="0"/>
          </a:p>
        </p:txBody>
      </p:sp>
      <p:sp>
        <p:nvSpPr>
          <p:cNvPr id="5" name="雙波浪線 4"/>
          <p:cNvSpPr/>
          <p:nvPr/>
        </p:nvSpPr>
        <p:spPr>
          <a:xfrm>
            <a:off x="5004048" y="2852936"/>
            <a:ext cx="3168352" cy="216024"/>
          </a:xfrm>
          <a:prstGeom prst="doubleWav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雙波浪線 9"/>
          <p:cNvSpPr/>
          <p:nvPr/>
        </p:nvSpPr>
        <p:spPr>
          <a:xfrm>
            <a:off x="539552" y="1988840"/>
            <a:ext cx="3168352" cy="216024"/>
          </a:xfrm>
          <a:prstGeom prst="doubleWav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3528" y="4221088"/>
            <a:ext cx="84969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follow links </a:t>
            </a:r>
            <a:r>
              <a:rPr lang="zh-TW" altLang="en-US" dirty="0"/>
              <a:t>→</a:t>
            </a:r>
            <a:r>
              <a:rPr lang="en-US" altLang="zh-TW" dirty="0"/>
              <a:t>the quality of a user</a:t>
            </a:r>
            <a:r>
              <a:rPr lang="zh-TW" altLang="en-US" dirty="0"/>
              <a:t> </a:t>
            </a:r>
            <a:r>
              <a:rPr lang="en-US" altLang="zh-TW" dirty="0"/>
              <a:t>being popular or well known. </a:t>
            </a:r>
          </a:p>
          <a:p>
            <a:endParaRPr lang="en-US" altLang="zh-TW" dirty="0"/>
          </a:p>
          <a:p>
            <a:r>
              <a:rPr lang="en-US" altLang="zh-TW" i="1" dirty="0" err="1"/>
              <a:t>retweet</a:t>
            </a:r>
            <a:r>
              <a:rPr lang="en-US" altLang="zh-TW" i="1" dirty="0"/>
              <a:t> links</a:t>
            </a:r>
            <a:r>
              <a:rPr lang="zh-TW" altLang="en-US" dirty="0"/>
              <a:t>→</a:t>
            </a:r>
            <a:r>
              <a:rPr lang="en-US" altLang="zh-TW" dirty="0"/>
              <a:t> the quality of being influential or producing newsworthy or</a:t>
            </a:r>
            <a:r>
              <a:rPr lang="zh-TW" altLang="en-US" dirty="0"/>
              <a:t> </a:t>
            </a:r>
            <a:r>
              <a:rPr lang="en-US" altLang="zh-TW" dirty="0"/>
              <a:t>topically relevant posts.</a:t>
            </a:r>
          </a:p>
          <a:p>
            <a:endParaRPr lang="en-US" altLang="zh-TW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rankings appear 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affected by </a:t>
            </a:r>
            <a:r>
              <a:rPr lang="en-US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spam or “marketing” techniques</a:t>
            </a:r>
            <a:r>
              <a:rPr lang="en-US" altLang="zh-TW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ddlovato</a:t>
            </a:r>
            <a:r>
              <a:rPr lang="en-US" altLang="zh-TW" dirty="0" smtClean="0"/>
              <a:t>(actress </a:t>
            </a:r>
            <a:r>
              <a:rPr lang="en-US" altLang="zh-TW" dirty="0"/>
              <a:t>and singer Demi </a:t>
            </a:r>
            <a:r>
              <a:rPr lang="en-US" altLang="zh-TW" dirty="0" err="1"/>
              <a:t>Lovato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</p:txBody>
      </p:sp>
      <p:sp>
        <p:nvSpPr>
          <p:cNvPr id="7" name="上彎箭號 6"/>
          <p:cNvSpPr/>
          <p:nvPr/>
        </p:nvSpPr>
        <p:spPr>
          <a:xfrm>
            <a:off x="6084168" y="2568428"/>
            <a:ext cx="94669" cy="3791671"/>
          </a:xfrm>
          <a:prstGeom prst="bentUp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6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32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 “</a:t>
            </a:r>
            <a:r>
              <a:rPr lang="en-US" altLang="zh-TW" sz="3200" b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Virality</a:t>
            </a:r>
            <a:r>
              <a:rPr lang="en-US" altLang="zh-TW" sz="32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zh-TW" altLang="en-US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4" y="1472615"/>
            <a:ext cx="3076575" cy="771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4" y="4208919"/>
            <a:ext cx="3047536" cy="698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899592" y="2564904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err="1" smtClean="0"/>
              <a:t>RoF</a:t>
            </a:r>
            <a:r>
              <a:rPr lang="en-US" altLang="zh-TW" i="1" dirty="0" smtClean="0"/>
              <a:t>(u):</a:t>
            </a:r>
            <a:r>
              <a:rPr lang="en-US" altLang="zh-TW" dirty="0" err="1" smtClean="0"/>
              <a:t>Retweet</a:t>
            </a:r>
            <a:r>
              <a:rPr lang="en-US" altLang="zh-TW" dirty="0" smtClean="0"/>
              <a:t> by Friends</a:t>
            </a:r>
          </a:p>
          <a:p>
            <a:r>
              <a:rPr lang="en-US" altLang="zh-TW" dirty="0"/>
              <a:t>the users who </a:t>
            </a:r>
            <a:r>
              <a:rPr lang="en-US" altLang="zh-TW" i="1" dirty="0"/>
              <a:t>u </a:t>
            </a:r>
            <a:r>
              <a:rPr lang="en-US" altLang="zh-TW" dirty="0" smtClean="0"/>
              <a:t>has seen </a:t>
            </a:r>
            <a:r>
              <a:rPr lang="en-US" altLang="zh-TW" dirty="0"/>
              <a:t>at least one post from via </a:t>
            </a:r>
            <a:r>
              <a:rPr lang="en-US" altLang="zh-TW" dirty="0" smtClean="0"/>
              <a:t>a </a:t>
            </a:r>
            <a:r>
              <a:rPr lang="en-US" altLang="zh-TW" dirty="0" err="1" smtClean="0"/>
              <a:t>retweet</a:t>
            </a:r>
            <a:r>
              <a:rPr lang="en-US" altLang="zh-TW" dirty="0" smtClean="0"/>
              <a:t>.</a:t>
            </a:r>
          </a:p>
          <a:p>
            <a:r>
              <a:rPr lang="en-US" altLang="zh-TW" i="1" dirty="0" err="1" smtClean="0"/>
              <a:t>Fr</a:t>
            </a:r>
            <a:r>
              <a:rPr lang="en-US" altLang="zh-TW" i="1" dirty="0" smtClean="0"/>
              <a:t>(u)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The set </a:t>
            </a:r>
            <a:r>
              <a:rPr lang="en-US" altLang="zh-TW" dirty="0"/>
              <a:t>of users whom user </a:t>
            </a:r>
            <a:r>
              <a:rPr lang="en-US" altLang="zh-TW" i="1" dirty="0"/>
              <a:t>u </a:t>
            </a:r>
            <a:r>
              <a:rPr lang="en-US" altLang="zh-TW" dirty="0"/>
              <a:t>follows.</a:t>
            </a:r>
            <a:endParaRPr lang="en-US" altLang="zh-TW" i="1" dirty="0" smtClean="0"/>
          </a:p>
          <a:p>
            <a:endParaRPr lang="zh-TW" altLang="en-US" dirty="0"/>
          </a:p>
        </p:txBody>
      </p:sp>
      <p:sp>
        <p:nvSpPr>
          <p:cNvPr id="9" name="＞形箭號 8"/>
          <p:cNvSpPr/>
          <p:nvPr/>
        </p:nvSpPr>
        <p:spPr>
          <a:xfrm>
            <a:off x="3758078" y="1688639"/>
            <a:ext cx="288032" cy="28803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046110" y="1551963"/>
                <a:ext cx="4674613" cy="692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zh-TW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TW" b="1" i="1">
                              <a:latin typeface="Cambria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TW" b="1" i="1" baseline="-25000">
                              <a:latin typeface="Cambria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zh-TW">
                              <a:latin typeface="Cambria Math"/>
                            </a:rPr>
                            <m:t>|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lang="en-US" altLang="zh-TW" b="1" i="1">
                              <a:latin typeface="Cambria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TW" b="1" i="1" baseline="-25000">
                              <a:latin typeface="Cambria" pitchFamily="18" charset="0"/>
                            </a:rPr>
                            <m:t>a</m:t>
                          </m:r>
                          <m:r>
                            <a:rPr lang="en-US" altLang="zh-TW" b="0" i="1" baseline="-25000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𝑟𝑒𝑡𝑤𝑒𝑒𝑡</m:t>
                          </m:r>
                          <m:r>
                            <a:rPr lang="en-US" altLang="zh-TW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𝑝𝑜𝑠𝑡𝑠</m:t>
                          </m:r>
                          <m:r>
                            <a:rPr lang="en-US" altLang="zh-TW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𝑓𝑟𝑜𝑚</m:t>
                          </m:r>
                          <m:r>
                            <a:rPr lang="en-US" altLang="zh-TW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b="1" i="1">
                              <a:latin typeface="Cambria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TW" b="1" i="1" baseline="-25000">
                              <a:latin typeface="Cambria" pitchFamily="18" charset="0"/>
                            </a:rPr>
                            <m:t>b</m:t>
                          </m:r>
                          <m:r>
                            <a:rPr lang="zh-TW" altLang="en-US" i="1">
                              <a:latin typeface="Cambria Math"/>
                            </a:rPr>
                            <m:t>且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𝑓𝑜𝑙𝑙𝑜𝑤</m:t>
                          </m:r>
                          <m:r>
                            <m:rPr>
                              <m:nor/>
                            </m:rPr>
                            <a:rPr lang="en-US" altLang="zh-TW" b="1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b="1" i="1">
                              <a:latin typeface="Cambria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TW" b="1" i="1" baseline="-25000">
                              <a:latin typeface="Cambria" pitchFamily="18" charset="0"/>
                            </a:rPr>
                            <m:t>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altLang="zh-TW" smtClean="0">
                              <a:latin typeface="Cambria Math"/>
                            </a:rPr>
                            <m:t>|</m:t>
                          </m:r>
                          <m:r>
                            <m:rPr>
                              <m:nor/>
                            </m:rPr>
                            <a:rPr lang="en-US" altLang="zh-TW" b="1" i="1">
                              <a:latin typeface="Cambria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TW" b="1" i="1" baseline="-25000">
                              <a:latin typeface="Cambria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zh-TW">
                              <a:latin typeface="Cambria Math"/>
                            </a:rPr>
                            <m:t>|</m:t>
                          </m:r>
                          <m:r>
                            <a:rPr lang="zh-TW" altLang="en-US" b="0" i="1" smtClean="0">
                              <a:latin typeface="Cambria Math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lang="en-US" altLang="zh-TW" b="1" i="1">
                              <a:latin typeface="Cambria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TW" b="1" i="1" baseline="-25000">
                              <a:latin typeface="Cambria" pitchFamily="18" charset="0"/>
                            </a:rPr>
                            <m:t>a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𝑟𝑒𝑡𝑤𝑒𝑒𝑡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𝑝𝑜𝑠𝑡𝑠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𝑓𝑟𝑜𝑚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b="1" i="1">
                              <a:latin typeface="Cambria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TW" b="1" i="1" baseline="-25000">
                              <a:latin typeface="Cambria" pitchFamily="18" charset="0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110" y="1551963"/>
                <a:ext cx="4674613" cy="6921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899592" y="3193654"/>
            <a:ext cx="763284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圓角矩形 13"/>
          <p:cNvSpPr/>
          <p:nvPr/>
        </p:nvSpPr>
        <p:spPr>
          <a:xfrm>
            <a:off x="899592" y="2564904"/>
            <a:ext cx="7632848" cy="129614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＞形箭號 14"/>
          <p:cNvSpPr/>
          <p:nvPr/>
        </p:nvSpPr>
        <p:spPr>
          <a:xfrm>
            <a:off x="3758078" y="4412789"/>
            <a:ext cx="288032" cy="288032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046110" y="4249772"/>
                <a:ext cx="5120183" cy="692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𝑓𝑟𝑖𝑒𝑛𝑑𝑠</m:t>
                          </m:r>
                          <m:r>
                            <a:rPr lang="en-US" altLang="zh-TW" b="1" i="1" smtClean="0">
                              <a:latin typeface="Cambria Math"/>
                            </a:rPr>
                            <m:t>|</m:t>
                          </m:r>
                          <m:r>
                            <a:rPr lang="zh-TW" altLang="en-US" b="1" i="1" smtClean="0">
                              <a:latin typeface="Cambria Math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lang="en-US" altLang="zh-TW" b="1" i="1">
                              <a:latin typeface="Cambria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TW" b="1" i="1" baseline="-25000">
                              <a:latin typeface="Cambria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zh-TW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TW" i="1">
                              <a:latin typeface="Cambria" pitchFamily="18" charset="0"/>
                            </a:rPr>
                            <m:t>follow</m:t>
                          </m:r>
                          <m:r>
                            <m:rPr>
                              <m:nor/>
                            </m:rPr>
                            <a:rPr lang="en-US" altLang="zh-TW" i="1">
                              <a:latin typeface="Cambria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TW" b="1" i="1">
                                  <a:latin typeface="Cambria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altLang="zh-TW" b="1" i="1" baseline="-25000">
                                  <a:latin typeface="Cambria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altLang="zh-TW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i="1">
                              <a:latin typeface="Cambria Math"/>
                            </a:rPr>
                            <m:t>𝑠</m:t>
                          </m:r>
                          <m:r>
                            <a:rPr lang="en-US" altLang="zh-TW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𝑓𝑟𝑖𝑒𝑛𝑑𝑠</m:t>
                          </m:r>
                          <m:r>
                            <a:rPr lang="zh-TW" altLang="en-US" i="1">
                              <a:latin typeface="Cambria Math"/>
                            </a:rPr>
                            <m:t>且</m:t>
                          </m:r>
                          <m:r>
                            <m:rPr>
                              <m:nor/>
                            </m:rPr>
                            <a:rPr lang="en-US" altLang="zh-TW" i="1">
                              <a:latin typeface="Cambria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i="1">
                              <a:latin typeface="Cambria" pitchFamily="18" charset="0"/>
                            </a:rPr>
                            <m:t>follow</m:t>
                          </m:r>
                          <m:r>
                            <m:rPr>
                              <m:nor/>
                            </m:rPr>
                            <a:rPr lang="en-US" altLang="zh-TW" i="1">
                              <a:latin typeface="Cambria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zh-TW" b="1" i="1" smtClean="0">
                              <a:latin typeface="Cambria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TW" b="1" i="1" baseline="-25000">
                              <a:latin typeface="Cambria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zh-TW" altLang="en-US" i="1">
                              <a:latin typeface="Cambria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altLang="zh-TW" b="1" i="1">
                              <a:latin typeface="Cambria Math"/>
                            </a:rPr>
                            <m:t>|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𝑓𝑟𝑖𝑒𝑛𝑑𝑠</m:t>
                          </m:r>
                          <m:r>
                            <a:rPr lang="en-US" altLang="zh-TW" b="1" i="1">
                              <a:latin typeface="Cambria Math"/>
                            </a:rPr>
                            <m:t>|</m:t>
                          </m:r>
                          <m:r>
                            <a:rPr lang="zh-TW" altLang="en-US" b="1" i="1">
                              <a:latin typeface="Cambria Math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lang="en-US" altLang="zh-TW" b="1" i="1">
                              <a:latin typeface="Cambria" pitchFamily="18" charset="0"/>
                            </a:rPr>
                            <m:t>u</m:t>
                          </m:r>
                          <m:r>
                            <m:rPr>
                              <m:nor/>
                            </m:rPr>
                            <a:rPr lang="en-US" altLang="zh-TW" b="1" i="1" baseline="-25000">
                              <a:latin typeface="Cambria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altLang="zh-TW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zh-TW" i="1">
                              <a:latin typeface="Cambria" pitchFamily="18" charset="0"/>
                            </a:rPr>
                            <m:t>follow</m:t>
                          </m:r>
                          <m:r>
                            <m:rPr>
                              <m:nor/>
                            </m:rPr>
                            <a:rPr lang="en-US" altLang="zh-TW" i="1">
                              <a:latin typeface="Cambria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zh-TW" b="1" i="1">
                                  <a:latin typeface="Cambria" pitchFamily="18" charset="0"/>
                                </a:rPr>
                                <m:t>u</m:t>
                              </m:r>
                              <m:r>
                                <m:rPr>
                                  <m:nor/>
                                </m:rPr>
                                <a:rPr lang="en-US" altLang="zh-TW" b="1" i="1" baseline="-25000">
                                  <a:latin typeface="Cambria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en-US" altLang="zh-TW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zh-TW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𝑓𝑟𝑖𝑒𝑛𝑑𝑠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110" y="4249772"/>
                <a:ext cx="5120183" cy="6927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899592" y="525192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err="1"/>
              <a:t>F</a:t>
            </a:r>
            <a:r>
              <a:rPr lang="en-US" altLang="zh-TW" i="1" dirty="0" err="1" smtClean="0"/>
              <a:t>oF</a:t>
            </a:r>
            <a:r>
              <a:rPr lang="en-US" altLang="zh-TW" i="1" dirty="0" smtClean="0"/>
              <a:t>(u):</a:t>
            </a:r>
            <a:r>
              <a:rPr lang="en-US" altLang="zh-TW" dirty="0" smtClean="0"/>
              <a:t>Friends of Friends</a:t>
            </a:r>
          </a:p>
          <a:p>
            <a:r>
              <a:rPr lang="en-US" altLang="zh-TW" dirty="0" smtClean="0"/>
              <a:t>The set </a:t>
            </a:r>
            <a:r>
              <a:rPr lang="en-US" altLang="zh-TW" dirty="0"/>
              <a:t>of users the friends of </a:t>
            </a:r>
            <a:r>
              <a:rPr lang="en-US" altLang="zh-TW" i="1" dirty="0"/>
              <a:t>u </a:t>
            </a:r>
            <a:r>
              <a:rPr lang="en-US" altLang="zh-TW" dirty="0" smtClean="0"/>
              <a:t>follow.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899592" y="5229200"/>
            <a:ext cx="7632848" cy="75608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19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資料庫圖表 25"/>
              <p:cNvGraphicFramePr/>
              <p:nvPr>
                <p:extLst>
                  <p:ext uri="{D42A27DB-BD31-4B8C-83A1-F6EECF244321}">
                    <p14:modId xmlns:p14="http://schemas.microsoft.com/office/powerpoint/2010/main" val="423982070"/>
                  </p:ext>
                </p:extLst>
              </p:nvPr>
            </p:nvGraphicFramePr>
            <p:xfrm>
              <a:off x="5547916" y="4964512"/>
              <a:ext cx="2949990" cy="18409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26" name="資料庫圖表 25"/>
              <p:cNvGraphicFramePr/>
              <p:nvPr>
                <p:extLst>
                  <p:ext uri="{D42A27DB-BD31-4B8C-83A1-F6EECF244321}">
                    <p14:modId xmlns:p14="http://schemas.microsoft.com/office/powerpoint/2010/main" val="423982070"/>
                  </p:ext>
                </p:extLst>
              </p:nvPr>
            </p:nvGraphicFramePr>
            <p:xfrm>
              <a:off x="5547916" y="4964512"/>
              <a:ext cx="2949990" cy="184093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  <p:sp>
        <p:nvSpPr>
          <p:cNvPr id="29" name="弧形箭號 (上彎) 28"/>
          <p:cNvSpPr/>
          <p:nvPr/>
        </p:nvSpPr>
        <p:spPr>
          <a:xfrm>
            <a:off x="6444208" y="6209928"/>
            <a:ext cx="1480592" cy="53144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 animBg="1"/>
      <p:bldGraphic spid="26" grpId="0">
        <p:bldAsOne/>
      </p:bldGraphic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內容版面配置區 2"/>
          <p:cNvSpPr>
            <a:spLocks noGrp="1"/>
          </p:cNvSpPr>
          <p:nvPr>
            <p:ph idx="4294967295"/>
          </p:nvPr>
        </p:nvSpPr>
        <p:spPr>
          <a:xfrm>
            <a:off x="683568" y="2564904"/>
            <a:ext cx="7931224" cy="417646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80000"/>
              <a:buFont typeface="Wingdings 2" pitchFamily="18" charset="2"/>
              <a:buChar char="è"/>
            </a:pPr>
            <a:r>
              <a:rPr lang="en-US" altLang="zh-TW" sz="2800" dirty="0" smtClean="0"/>
              <a:t>   Introduction</a:t>
            </a:r>
          </a:p>
          <a:p>
            <a:pPr>
              <a:buClr>
                <a:schemeClr val="tx1"/>
              </a:buClr>
              <a:buSzPct val="80000"/>
              <a:buFont typeface="Wingdings 2" pitchFamily="18" charset="2"/>
              <a:buChar char="è"/>
            </a:pPr>
            <a:r>
              <a:rPr lang="en-US" altLang="zh-TW" sz="2800" dirty="0" smtClean="0"/>
              <a:t>   Modeling Twitter</a:t>
            </a:r>
          </a:p>
          <a:p>
            <a:pPr>
              <a:buClr>
                <a:schemeClr val="tx1"/>
              </a:buClr>
              <a:buSzPct val="80000"/>
              <a:buFont typeface="Wingdings 2" pitchFamily="18" charset="2"/>
              <a:buChar char="è"/>
            </a:pPr>
            <a:r>
              <a:rPr lang="en-US" altLang="zh-TW" sz="2800" dirty="0" smtClean="0"/>
              <a:t>   Analysis of the graph</a:t>
            </a:r>
          </a:p>
          <a:p>
            <a:pPr>
              <a:buClr>
                <a:schemeClr val="tx1"/>
              </a:buClr>
              <a:buSzPct val="80000"/>
              <a:buFont typeface="Wingdings 2" pitchFamily="18" charset="2"/>
              <a:buChar char="è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Exploring link semantics</a:t>
            </a:r>
            <a:endParaRPr lang="en-US" altLang="zh-TW" sz="2600" dirty="0" smtClean="0"/>
          </a:p>
          <a:p>
            <a:pPr>
              <a:buClr>
                <a:schemeClr val="tx1"/>
              </a:buClr>
              <a:buSzPct val="80000"/>
              <a:buFont typeface="Wingdings 2" pitchFamily="18" charset="2"/>
              <a:buChar char="è"/>
            </a:pPr>
            <a:r>
              <a:rPr lang="en-US" altLang="zh-TW" sz="2800" dirty="0" smtClean="0"/>
              <a:t>   Experiment </a:t>
            </a:r>
          </a:p>
          <a:p>
            <a:pPr>
              <a:buClr>
                <a:schemeClr val="tx1"/>
              </a:buClr>
              <a:buSzPct val="80000"/>
              <a:buFont typeface="Wingdings 2" pitchFamily="18" charset="2"/>
              <a:buChar char="è"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Conclusion</a:t>
            </a:r>
            <a:endParaRPr lang="en-US" altLang="zh-TW" sz="2800" dirty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altLang="zh-TW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altLang="zh-TW" sz="2800" dirty="0"/>
          </a:p>
          <a:p>
            <a:pPr marL="0" indent="0">
              <a:buNone/>
            </a:pPr>
            <a:endParaRPr lang="en-US" altLang="zh-TW" sz="2800" dirty="0" smtClean="0"/>
          </a:p>
          <a:p>
            <a:endParaRPr lang="zh-TW" altLang="zh-TW" sz="2800" dirty="0"/>
          </a:p>
          <a:p>
            <a:endParaRPr lang="zh-TW" altLang="en-US" sz="2800" dirty="0"/>
          </a:p>
        </p:txBody>
      </p:sp>
      <p:sp>
        <p:nvSpPr>
          <p:cNvPr id="20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4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20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82760" y="4197510"/>
            <a:ext cx="33329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,u</a:t>
            </a:r>
            <a:r>
              <a:rPr lang="en-US" altLang="zh-TW" baseline="-25000" dirty="0" smtClean="0"/>
              <a:t>2,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3,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4,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5,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6,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7,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8,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9,</a:t>
            </a:r>
            <a:r>
              <a:rPr lang="en-US" altLang="zh-TW" dirty="0" smtClean="0"/>
              <a:t>u</a:t>
            </a:r>
            <a:r>
              <a:rPr lang="en-US" altLang="zh-TW" baseline="-25000" dirty="0" smtClean="0"/>
              <a:t>10</a:t>
            </a:r>
            <a:endParaRPr lang="zh-TW" altLang="zh-TW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18464" y="4197510"/>
            <a:ext cx="4235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u</a:t>
            </a:r>
            <a:r>
              <a:rPr lang="en-US" altLang="zh-TW" baseline="-25000" dirty="0" err="1" smtClean="0"/>
              <a:t>a</a:t>
            </a:r>
            <a:endParaRPr lang="zh-TW" altLang="zh-TW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987675" y="3617545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/>
              <a:t>u</a:t>
            </a:r>
            <a:r>
              <a:rPr lang="en-US" altLang="zh-TW" baseline="-25000" dirty="0" err="1"/>
              <a:t>a</a:t>
            </a:r>
            <a:r>
              <a:rPr lang="en-US" altLang="zh-TW" dirty="0" err="1" smtClean="0"/>
              <a:t>‘s</a:t>
            </a:r>
            <a:r>
              <a:rPr lang="en-US" altLang="zh-TW" dirty="0" smtClean="0"/>
              <a:t> friends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533230" y="6110368"/>
            <a:ext cx="426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u</a:t>
            </a:r>
            <a:r>
              <a:rPr lang="en-US" altLang="zh-TW" baseline="-25000" dirty="0" err="1"/>
              <a:t>b</a:t>
            </a:r>
            <a:endParaRPr lang="zh-TW" altLang="zh-TW" dirty="0"/>
          </a:p>
        </p:txBody>
      </p:sp>
      <p:sp>
        <p:nvSpPr>
          <p:cNvPr id="26" name="矩形 25"/>
          <p:cNvSpPr/>
          <p:nvPr/>
        </p:nvSpPr>
        <p:spPr>
          <a:xfrm>
            <a:off x="2214328" y="3790623"/>
            <a:ext cx="109948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follow</a:t>
            </a:r>
            <a:endParaRPr lang="zh-TW" alt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110552" y="5741036"/>
            <a:ext cx="128068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follow</a:t>
            </a:r>
            <a:endParaRPr lang="zh-TW" alt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62880" y="5236450"/>
            <a:ext cx="1099486" cy="369332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follow</a:t>
            </a:r>
            <a:endParaRPr lang="zh-TW" alt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1042983" y="6165304"/>
                <a:ext cx="1080745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i="1" dirty="0" smtClean="0"/>
                  <a:t>f</a:t>
                </a:r>
                <a:r>
                  <a:rPr lang="en-US" altLang="zh-TW" sz="1600" i="1" baseline="-25000" dirty="0" err="1" smtClean="0"/>
                  <a:t>v</a:t>
                </a:r>
                <a:r>
                  <a:rPr lang="en-US" altLang="zh-TW" sz="1600" i="1" dirty="0" smtClean="0"/>
                  <a:t>(u)</a:t>
                </a:r>
                <a:r>
                  <a:rPr lang="en-US" altLang="zh-TW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983" y="6165304"/>
                <a:ext cx="1080745" cy="616964"/>
              </a:xfrm>
              <a:prstGeom prst="rect">
                <a:avLst/>
              </a:prstGeom>
              <a:blipFill rotWithShape="1">
                <a:blip r:embed="rId2"/>
                <a:stretch>
                  <a:fillRect l="-28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向下箭號圖說文字 30"/>
          <p:cNvSpPr/>
          <p:nvPr/>
        </p:nvSpPr>
        <p:spPr>
          <a:xfrm>
            <a:off x="4342800" y="4125502"/>
            <a:ext cx="936104" cy="187220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3260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2" name="直線單箭頭接點 31"/>
          <p:cNvCxnSpPr>
            <a:endCxn id="6" idx="3"/>
          </p:cNvCxnSpPr>
          <p:nvPr/>
        </p:nvCxnSpPr>
        <p:spPr>
          <a:xfrm flipH="1">
            <a:off x="1741978" y="4378386"/>
            <a:ext cx="2067756" cy="37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>
            <a:endCxn id="17" idx="1"/>
          </p:cNvCxnSpPr>
          <p:nvPr/>
        </p:nvCxnSpPr>
        <p:spPr>
          <a:xfrm>
            <a:off x="1741978" y="4566842"/>
            <a:ext cx="2791252" cy="172819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1318464" y="1492134"/>
            <a:ext cx="426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u</a:t>
            </a:r>
            <a:r>
              <a:rPr lang="en-US" altLang="zh-TW" baseline="-25000" dirty="0" err="1"/>
              <a:t>b</a:t>
            </a:r>
            <a:endParaRPr lang="zh-TW" altLang="zh-TW" dirty="0"/>
          </a:p>
        </p:txBody>
      </p:sp>
      <p:cxnSp>
        <p:nvCxnSpPr>
          <p:cNvPr id="42" name="直線單箭頭接點 41"/>
          <p:cNvCxnSpPr/>
          <p:nvPr/>
        </p:nvCxnSpPr>
        <p:spPr>
          <a:xfrm flipV="1">
            <a:off x="1796714" y="476672"/>
            <a:ext cx="1298360" cy="11736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/>
          <p:cNvCxnSpPr/>
          <p:nvPr/>
        </p:nvCxnSpPr>
        <p:spPr>
          <a:xfrm>
            <a:off x="1796715" y="1689552"/>
            <a:ext cx="1298359" cy="1719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1796715" y="1719534"/>
            <a:ext cx="1298359" cy="12054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3095074" y="245639"/>
            <a:ext cx="52610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1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2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3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4</a:t>
            </a:r>
          </a:p>
          <a:p>
            <a:r>
              <a:rPr lang="en-US" altLang="zh-TW" dirty="0"/>
              <a:t>u</a:t>
            </a:r>
            <a:r>
              <a:rPr lang="en-US" altLang="zh-TW" baseline="-25000" dirty="0" smtClean="0"/>
              <a:t>5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6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7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8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9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10</a:t>
            </a:r>
          </a:p>
        </p:txBody>
      </p:sp>
      <p:sp>
        <p:nvSpPr>
          <p:cNvPr id="57" name="文字方塊 56"/>
          <p:cNvSpPr txBox="1"/>
          <p:nvPr/>
        </p:nvSpPr>
        <p:spPr>
          <a:xfrm>
            <a:off x="2701215" y="634631"/>
            <a:ext cx="2680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/>
              <a:t>.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.</a:t>
            </a:r>
          </a:p>
          <a:p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59" name="矩形 58"/>
          <p:cNvSpPr/>
          <p:nvPr/>
        </p:nvSpPr>
        <p:spPr>
          <a:xfrm>
            <a:off x="1318464" y="644612"/>
            <a:ext cx="122405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retweet</a:t>
            </a:r>
            <a:endParaRPr lang="zh-TW" alt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4" name="燕尾形向右箭號 63"/>
          <p:cNvSpPr/>
          <p:nvPr/>
        </p:nvSpPr>
        <p:spPr>
          <a:xfrm>
            <a:off x="3809734" y="1430732"/>
            <a:ext cx="936856" cy="344777"/>
          </a:xfrm>
          <a:prstGeom prst="notch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/>
        </p:nvSpPr>
        <p:spPr>
          <a:xfrm>
            <a:off x="5097349" y="344348"/>
            <a:ext cx="52610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1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2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3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4</a:t>
            </a:r>
          </a:p>
          <a:p>
            <a:r>
              <a:rPr lang="en-US" altLang="zh-TW" dirty="0"/>
              <a:t>u</a:t>
            </a:r>
            <a:r>
              <a:rPr lang="en-US" altLang="zh-TW" baseline="-25000" dirty="0" smtClean="0"/>
              <a:t>5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6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7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8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9</a:t>
            </a:r>
          </a:p>
          <a:p>
            <a:r>
              <a:rPr lang="en-US" altLang="zh-TW" dirty="0" smtClean="0"/>
              <a:t>u</a:t>
            </a:r>
            <a:r>
              <a:rPr lang="en-US" altLang="zh-TW" baseline="-25000" dirty="0" smtClean="0"/>
              <a:t>10</a:t>
            </a:r>
          </a:p>
        </p:txBody>
      </p:sp>
      <p:sp>
        <p:nvSpPr>
          <p:cNvPr id="66" name="橢圓 65"/>
          <p:cNvSpPr/>
          <p:nvPr/>
        </p:nvSpPr>
        <p:spPr>
          <a:xfrm>
            <a:off x="5037093" y="1001780"/>
            <a:ext cx="468814" cy="245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橢圓 66"/>
          <p:cNvSpPr/>
          <p:nvPr/>
        </p:nvSpPr>
        <p:spPr>
          <a:xfrm>
            <a:off x="5043203" y="2111803"/>
            <a:ext cx="468814" cy="245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橢圓 67"/>
          <p:cNvSpPr/>
          <p:nvPr/>
        </p:nvSpPr>
        <p:spPr>
          <a:xfrm>
            <a:off x="5079623" y="2924943"/>
            <a:ext cx="468814" cy="245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橢圓 68"/>
          <p:cNvSpPr/>
          <p:nvPr/>
        </p:nvSpPr>
        <p:spPr>
          <a:xfrm>
            <a:off x="5037093" y="1553695"/>
            <a:ext cx="468814" cy="2459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0" name="直線單箭頭接點 69"/>
          <p:cNvCxnSpPr/>
          <p:nvPr/>
        </p:nvCxnSpPr>
        <p:spPr>
          <a:xfrm>
            <a:off x="5548437" y="1161750"/>
            <a:ext cx="1903883" cy="7550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/>
          <p:cNvCxnSpPr/>
          <p:nvPr/>
        </p:nvCxnSpPr>
        <p:spPr>
          <a:xfrm>
            <a:off x="5513186" y="1695616"/>
            <a:ext cx="1939134" cy="2932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/>
          <p:cNvCxnSpPr/>
          <p:nvPr/>
        </p:nvCxnSpPr>
        <p:spPr>
          <a:xfrm flipV="1">
            <a:off x="5548437" y="2111803"/>
            <a:ext cx="1903883" cy="15997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/>
          <p:cNvCxnSpPr/>
          <p:nvPr/>
        </p:nvCxnSpPr>
        <p:spPr>
          <a:xfrm flipV="1">
            <a:off x="5566179" y="2191788"/>
            <a:ext cx="1886141" cy="86043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文字方塊 89"/>
          <p:cNvSpPr txBox="1"/>
          <p:nvPr/>
        </p:nvSpPr>
        <p:spPr>
          <a:xfrm>
            <a:off x="7452320" y="1857049"/>
            <a:ext cx="4267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u</a:t>
            </a:r>
            <a:r>
              <a:rPr lang="en-US" altLang="zh-TW" baseline="-25000" dirty="0" err="1"/>
              <a:t>b</a:t>
            </a:r>
            <a:endParaRPr lang="zh-TW" altLang="zh-TW" dirty="0"/>
          </a:p>
        </p:txBody>
      </p:sp>
      <p:sp>
        <p:nvSpPr>
          <p:cNvPr id="91" name="矩形 90"/>
          <p:cNvSpPr/>
          <p:nvPr/>
        </p:nvSpPr>
        <p:spPr>
          <a:xfrm>
            <a:off x="5897222" y="1001780"/>
            <a:ext cx="122405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follow</a:t>
            </a:r>
            <a:endParaRPr lang="zh-TW" alt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文字方塊 91"/>
              <p:cNvSpPr txBox="1"/>
              <p:nvPr/>
            </p:nvSpPr>
            <p:spPr>
              <a:xfrm>
                <a:off x="6988689" y="2665956"/>
                <a:ext cx="1096775" cy="615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i="1" dirty="0" smtClean="0"/>
                  <a:t>r</a:t>
                </a:r>
                <a:r>
                  <a:rPr lang="en-US" altLang="zh-TW" sz="1600" i="1" baseline="-25000" dirty="0" err="1" smtClean="0"/>
                  <a:t>v</a:t>
                </a:r>
                <a:r>
                  <a:rPr lang="en-US" altLang="zh-TW" sz="1600" i="1" dirty="0" smtClean="0"/>
                  <a:t>(u)</a:t>
                </a:r>
                <a:r>
                  <a:rPr lang="en-US" altLang="zh-TW" sz="1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92" name="文字方塊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689" y="2665956"/>
                <a:ext cx="1096775" cy="615425"/>
              </a:xfrm>
              <a:prstGeom prst="rect">
                <a:avLst/>
              </a:prstGeom>
              <a:blipFill rotWithShape="1">
                <a:blip r:embed="rId3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8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7" grpId="0" animBg="1"/>
      <p:bldP spid="26" grpId="0"/>
      <p:bldP spid="27" grpId="0"/>
      <p:bldP spid="28" grpId="0" animBg="1"/>
      <p:bldP spid="30" grpId="0"/>
      <p:bldP spid="31" grpId="0" animBg="1"/>
      <p:bldP spid="64" grpId="0" animBg="1"/>
      <p:bldP spid="65" grpId="0"/>
      <p:bldP spid="66" grpId="0" animBg="1"/>
      <p:bldP spid="67" grpId="0" animBg="1"/>
      <p:bldP spid="68" grpId="0" animBg="1"/>
      <p:bldP spid="69" grpId="0" animBg="1"/>
      <p:bldP spid="90" grpId="0" animBg="1"/>
      <p:bldP spid="91" grpId="0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21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620688"/>
            <a:ext cx="6743700" cy="2581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矩形 4"/>
          <p:cNvSpPr/>
          <p:nvPr/>
        </p:nvSpPr>
        <p:spPr>
          <a:xfrm>
            <a:off x="600904" y="378904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users are more </a:t>
            </a:r>
            <a:r>
              <a:rPr lang="en-US" altLang="zh-TW" dirty="0"/>
              <a:t>likely to follow people they see </a:t>
            </a:r>
            <a:r>
              <a:rPr lang="en-US" altLang="zh-TW" dirty="0" err="1"/>
              <a:t>retweeted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algn="ctr"/>
            <a:r>
              <a:rPr lang="en-US" altLang="zh-TW" dirty="0" smtClean="0"/>
              <a:t>than those who </a:t>
            </a:r>
            <a:r>
              <a:rPr lang="en-US" altLang="zh-TW" dirty="0"/>
              <a:t>are merely “Friends of Friends”.</a:t>
            </a:r>
          </a:p>
        </p:txBody>
      </p:sp>
      <p:sp>
        <p:nvSpPr>
          <p:cNvPr id="2" name="矩形 1"/>
          <p:cNvSpPr/>
          <p:nvPr/>
        </p:nvSpPr>
        <p:spPr>
          <a:xfrm>
            <a:off x="567499" y="515719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/>
              <a:t>Next:</a:t>
            </a:r>
          </a:p>
          <a:p>
            <a:r>
              <a:rPr lang="en-US" altLang="zh-TW" dirty="0" smtClean="0">
                <a:solidFill>
                  <a:srgbClr val="C00000"/>
                </a:solidFill>
              </a:rPr>
              <a:t>Why </a:t>
            </a:r>
            <a:r>
              <a:rPr lang="en-US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</a:t>
            </a:r>
            <a:r>
              <a:rPr lang="en-US" altLang="zh-TW" dirty="0">
                <a:solidFill>
                  <a:srgbClr val="C00000"/>
                </a:solidFill>
              </a:rPr>
              <a:t> links are less suited for determining  </a:t>
            </a:r>
            <a:r>
              <a:rPr lang="en-US" altLang="zh-TW" dirty="0" smtClean="0">
                <a:solidFill>
                  <a:srgbClr val="C00000"/>
                </a:solidFill>
              </a:rPr>
              <a:t>topical </a:t>
            </a:r>
            <a:r>
              <a:rPr lang="en-US" altLang="zh-TW" dirty="0">
                <a:solidFill>
                  <a:srgbClr val="C00000"/>
                </a:solidFill>
              </a:rPr>
              <a:t>relevance</a:t>
            </a:r>
            <a:r>
              <a:rPr lang="en-US" altLang="zh-TW" dirty="0" smtClean="0">
                <a:solidFill>
                  <a:srgbClr val="C00000"/>
                </a:solidFill>
              </a:rPr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43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Experiment-1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57200" y="1235035"/>
            <a:ext cx="82912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/>
              <a:t>Starting from a seed set of users who are </a:t>
            </a:r>
            <a:r>
              <a:rPr lang="en-US" altLang="zh-TW" dirty="0" smtClean="0"/>
              <a:t>members of </a:t>
            </a:r>
            <a:r>
              <a:rPr lang="en-US" altLang="zh-TW" dirty="0"/>
              <a:t>the same topical </a:t>
            </a:r>
            <a:r>
              <a:rPr lang="en-US" altLang="zh-TW" dirty="0" smtClean="0"/>
              <a:t>list.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TW" b="1" dirty="0"/>
              <a:t>two </a:t>
            </a:r>
            <a:r>
              <a:rPr lang="en-US" altLang="zh-TW" b="1" dirty="0" smtClean="0"/>
              <a:t>sets</a:t>
            </a:r>
            <a:r>
              <a:rPr lang="en-US" altLang="zh-TW" dirty="0" smtClean="0"/>
              <a:t> of users:</a:t>
            </a:r>
          </a:p>
          <a:p>
            <a:pPr algn="just"/>
            <a:r>
              <a:rPr lang="en-US" altLang="zh-TW" dirty="0" smtClean="0"/>
              <a:t>    </a:t>
            </a:r>
            <a:r>
              <a:rPr lang="zh-TW" altLang="en-US" dirty="0" smtClean="0"/>
              <a:t>─</a:t>
            </a:r>
            <a:r>
              <a:rPr lang="en-US" altLang="zh-TW" dirty="0"/>
              <a:t> all users who are </a:t>
            </a:r>
            <a:r>
              <a:rPr lang="en-US" altLang="zh-TW" dirty="0" smtClean="0"/>
              <a:t>exactly</a:t>
            </a:r>
            <a:r>
              <a:rPr lang="zh-TW" altLang="en-US" dirty="0" smtClean="0"/>
              <a:t> </a:t>
            </a:r>
            <a:r>
              <a:rPr lang="en-US" altLang="zh-TW" dirty="0" smtClean="0"/>
              <a:t>one </a:t>
            </a:r>
            <a:r>
              <a:rPr lang="en-US" altLang="zh-TW" dirty="0"/>
              <a:t>follow edge away from any of the 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algn="just"/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seed </a:t>
            </a:r>
            <a:r>
              <a:rPr lang="en-US" altLang="zh-TW" dirty="0"/>
              <a:t>members </a:t>
            </a:r>
            <a:r>
              <a:rPr lang="en-US" altLang="zh-TW" dirty="0" smtClean="0"/>
              <a:t>(</a:t>
            </a:r>
            <a:r>
              <a:rPr lang="en-US" altLang="zh-TW" b="1" dirty="0" smtClean="0">
                <a:solidFill>
                  <a:srgbClr val="0070C0"/>
                </a:solidFill>
              </a:rPr>
              <a:t>at </a:t>
            </a:r>
            <a:r>
              <a:rPr lang="en-US" altLang="zh-TW" b="1" dirty="0">
                <a:solidFill>
                  <a:srgbClr val="0070C0"/>
                </a:solidFill>
              </a:rPr>
              <a:t>least one seed member follows them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pPr algn="just"/>
            <a:r>
              <a:rPr lang="zh-TW" altLang="en-US" dirty="0" smtClean="0"/>
              <a:t>    ─</a:t>
            </a:r>
            <a:r>
              <a:rPr lang="en-US" altLang="zh-TW" dirty="0"/>
              <a:t> the users who are exactly one </a:t>
            </a:r>
            <a:r>
              <a:rPr lang="en-US" altLang="zh-TW" dirty="0" err="1"/>
              <a:t>retweet</a:t>
            </a:r>
            <a:r>
              <a:rPr lang="en-US" altLang="zh-TW" dirty="0"/>
              <a:t> edge </a:t>
            </a:r>
            <a:r>
              <a:rPr lang="en-US" altLang="zh-TW" dirty="0" smtClean="0"/>
              <a:t>away</a:t>
            </a:r>
            <a:r>
              <a:rPr lang="zh-TW" altLang="en-US" dirty="0" smtClean="0"/>
              <a:t> </a:t>
            </a:r>
            <a:r>
              <a:rPr lang="en-US" altLang="zh-TW" dirty="0" smtClean="0"/>
              <a:t>from the</a:t>
            </a:r>
            <a:r>
              <a:rPr lang="zh-TW" altLang="en-US" dirty="0" smtClean="0"/>
              <a:t> </a:t>
            </a:r>
            <a:r>
              <a:rPr lang="en-US" altLang="zh-TW" dirty="0"/>
              <a:t>seed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pPr algn="just"/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members (</a:t>
            </a:r>
            <a:r>
              <a:rPr lang="en-US" altLang="zh-TW" b="1" dirty="0" smtClean="0">
                <a:solidFill>
                  <a:srgbClr val="0070C0"/>
                </a:solidFill>
              </a:rPr>
              <a:t>at </a:t>
            </a:r>
            <a:r>
              <a:rPr lang="en-US" altLang="zh-TW" b="1" dirty="0">
                <a:solidFill>
                  <a:srgbClr val="0070C0"/>
                </a:solidFill>
              </a:rPr>
              <a:t>least one seed </a:t>
            </a:r>
            <a:r>
              <a:rPr lang="en-US" altLang="zh-TW" b="1" dirty="0" smtClean="0">
                <a:solidFill>
                  <a:srgbClr val="0070C0"/>
                </a:solidFill>
              </a:rPr>
              <a:t>member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has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err="1" smtClean="0">
                <a:solidFill>
                  <a:srgbClr val="0070C0"/>
                </a:solidFill>
              </a:rPr>
              <a:t>retweeted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one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>
                <a:solidFill>
                  <a:srgbClr val="0070C0"/>
                </a:solidFill>
              </a:rPr>
              <a:t>of 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algn="just"/>
            <a:r>
              <a:rPr lang="zh-TW" altLang="en-US" b="1" dirty="0">
                <a:solidFill>
                  <a:srgbClr val="0070C0"/>
                </a:solidFill>
              </a:rPr>
              <a:t> </a:t>
            </a:r>
            <a:r>
              <a:rPr lang="zh-TW" altLang="en-US" b="1" dirty="0" smtClean="0">
                <a:solidFill>
                  <a:srgbClr val="0070C0"/>
                </a:solidFill>
              </a:rPr>
              <a:t>      </a:t>
            </a:r>
            <a:r>
              <a:rPr lang="en-US" altLang="zh-TW" b="1" dirty="0" smtClean="0">
                <a:solidFill>
                  <a:srgbClr val="0070C0"/>
                </a:solidFill>
              </a:rPr>
              <a:t>their 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posts</a:t>
            </a:r>
            <a:r>
              <a:rPr lang="en-US" altLang="zh-TW" dirty="0" smtClean="0"/>
              <a:t>).</a:t>
            </a:r>
          </a:p>
          <a:p>
            <a:pPr algn="just"/>
            <a:endParaRPr lang="en-US" altLang="zh-TW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/>
              <a:t>Selected </a:t>
            </a:r>
            <a:r>
              <a:rPr lang="en-US" altLang="zh-TW" dirty="0"/>
              <a:t>a random sample of 25 users from each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these </a:t>
            </a:r>
            <a:r>
              <a:rPr lang="en-US" altLang="zh-TW" dirty="0"/>
              <a:t>sets and manually assessed them for topical relevance</a:t>
            </a:r>
            <a:r>
              <a:rPr lang="en-US" altLang="zh-TW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/>
              <a:t>Experiment </a:t>
            </a:r>
            <a:r>
              <a:rPr lang="en-US" altLang="zh-TW" dirty="0"/>
              <a:t>for two lists, one focused </a:t>
            </a:r>
            <a:r>
              <a:rPr lang="en-US" altLang="zh-TW" dirty="0" smtClean="0"/>
              <a:t>on</a:t>
            </a:r>
            <a:r>
              <a:rPr lang="zh-TW" altLang="en-US" dirty="0" smtClean="0"/>
              <a:t> </a:t>
            </a:r>
            <a:r>
              <a:rPr lang="en-US" altLang="zh-TW" dirty="0" smtClean="0"/>
              <a:t>“</a:t>
            </a:r>
            <a:r>
              <a:rPr lang="en-US" altLang="zh-TW" i="1" u="sng" dirty="0" smtClean="0"/>
              <a:t>photography</a:t>
            </a:r>
            <a:r>
              <a:rPr lang="en-US" altLang="zh-TW" dirty="0"/>
              <a:t>” and the other on “</a:t>
            </a:r>
            <a:r>
              <a:rPr lang="en-US" altLang="zh-TW" i="1" u="sng" dirty="0"/>
              <a:t>design</a:t>
            </a:r>
            <a:r>
              <a:rPr lang="en-US" altLang="zh-TW" dirty="0" smtClean="0"/>
              <a:t>”.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altLang="zh-TW" dirty="0" smtClean="0"/>
              <a:t>The </a:t>
            </a:r>
            <a:r>
              <a:rPr lang="en-US" altLang="zh-TW" dirty="0"/>
              <a:t>number of relevant users in the </a:t>
            </a:r>
            <a:r>
              <a:rPr lang="en-US" altLang="zh-TW" dirty="0" smtClean="0"/>
              <a:t>follow-generated</a:t>
            </a:r>
            <a:r>
              <a:rPr lang="zh-TW" altLang="en-US" dirty="0" smtClean="0"/>
              <a:t> </a:t>
            </a:r>
            <a:r>
              <a:rPr lang="en-US" altLang="zh-TW" dirty="0" smtClean="0"/>
              <a:t>samples: </a:t>
            </a:r>
          </a:p>
          <a:p>
            <a:pPr algn="just"/>
            <a:r>
              <a:rPr lang="zh-TW" altLang="en-US" dirty="0" smtClean="0"/>
              <a:t>    </a:t>
            </a:r>
            <a:r>
              <a:rPr lang="en-US" altLang="zh-TW" dirty="0" smtClean="0"/>
              <a:t>4 </a:t>
            </a:r>
            <a:r>
              <a:rPr lang="en-US" altLang="zh-TW" dirty="0"/>
              <a:t>and </a:t>
            </a:r>
            <a:r>
              <a:rPr lang="en-US" altLang="zh-TW" dirty="0" smtClean="0"/>
              <a:t>5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altLang="zh-TW" dirty="0" smtClean="0"/>
              <a:t>The </a:t>
            </a:r>
            <a:r>
              <a:rPr lang="en-US" altLang="zh-TW" dirty="0"/>
              <a:t>number of relevant users in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retweet</a:t>
            </a:r>
            <a:r>
              <a:rPr lang="en-US" altLang="zh-TW" dirty="0" smtClean="0"/>
              <a:t>-generated samples: </a:t>
            </a:r>
          </a:p>
          <a:p>
            <a:pPr algn="just"/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dirty="0" smtClean="0"/>
              <a:t>19 </a:t>
            </a:r>
            <a:r>
              <a:rPr lang="en-US" altLang="zh-TW" dirty="0"/>
              <a:t>and 20</a:t>
            </a:r>
          </a:p>
          <a:p>
            <a:r>
              <a:rPr lang="en-US" altLang="zh-TW" dirty="0" smtClean="0"/>
              <a:t>    </a:t>
            </a:r>
            <a:endParaRPr lang="en-US" altLang="zh-TW" dirty="0"/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22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4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23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Experiment-2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7200" y="1235035"/>
            <a:ext cx="8291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/>
              <a:t>Manually </a:t>
            </a:r>
            <a:r>
              <a:rPr lang="en-US" altLang="zh-TW" dirty="0"/>
              <a:t>collected 9 topical </a:t>
            </a:r>
            <a:r>
              <a:rPr lang="en-US" altLang="zh-TW" dirty="0" smtClean="0"/>
              <a:t>lists from </a:t>
            </a:r>
            <a:r>
              <a:rPr lang="en-US" altLang="zh-TW" dirty="0">
                <a:hlinkClick r:id="rId3"/>
              </a:rPr>
              <a:t>listorious.com</a:t>
            </a:r>
            <a:r>
              <a:rPr lang="en-US" altLang="zh-TW" dirty="0"/>
              <a:t>, a directory of popular lists on Twitter</a:t>
            </a:r>
            <a:r>
              <a:rPr lang="en-US" altLang="zh-TW" dirty="0" smtClean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/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/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/>
              <a:t>Selected </a:t>
            </a:r>
            <a:r>
              <a:rPr lang="en-US" altLang="zh-TW" dirty="0"/>
              <a:t>the 30 highest </a:t>
            </a:r>
            <a:r>
              <a:rPr lang="en-US" altLang="zh-TW" dirty="0" smtClean="0"/>
              <a:t>ranking users for </a:t>
            </a:r>
            <a:r>
              <a:rPr lang="en-US" altLang="zh-TW" dirty="0"/>
              <a:t>each </a:t>
            </a:r>
            <a:r>
              <a:rPr lang="en-US" altLang="zh-TW" dirty="0" smtClean="0"/>
              <a:t>graph variation.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Evaluate the relevance of these top ranked users to the original topic.(</a:t>
            </a:r>
            <a:r>
              <a:rPr lang="en-US" altLang="zh-TW" dirty="0"/>
              <a:t>the content of their tweets, biography, </a:t>
            </a:r>
            <a:r>
              <a:rPr lang="en-US" altLang="zh-TW" dirty="0" smtClean="0"/>
              <a:t>username, and </a:t>
            </a:r>
            <a:r>
              <a:rPr lang="en-US" altLang="zh-TW" dirty="0"/>
              <a:t>any external websites listed </a:t>
            </a:r>
            <a:r>
              <a:rPr lang="en-US" altLang="zh-TW" dirty="0" smtClean="0"/>
              <a:t>on </a:t>
            </a:r>
            <a:r>
              <a:rPr lang="en-US" altLang="zh-TW" dirty="0"/>
              <a:t>profile.</a:t>
            </a:r>
            <a:r>
              <a:rPr lang="en-US" altLang="zh-TW" dirty="0" smtClean="0"/>
              <a:t>)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/>
              <a:t>A </a:t>
            </a:r>
            <a:r>
              <a:rPr lang="en-US" altLang="zh-TW" dirty="0"/>
              <a:t>total </a:t>
            </a:r>
            <a:r>
              <a:rPr lang="en-US" altLang="zh-TW" dirty="0" smtClean="0"/>
              <a:t>of 12 </a:t>
            </a:r>
            <a:r>
              <a:rPr lang="en-US" altLang="zh-TW" dirty="0"/>
              <a:t>people participated in the survey. Each list was </a:t>
            </a:r>
            <a:r>
              <a:rPr lang="en-US" altLang="zh-TW" dirty="0" smtClean="0"/>
              <a:t>evaluated by </a:t>
            </a:r>
            <a:r>
              <a:rPr lang="en-US" altLang="zh-TW" dirty="0"/>
              <a:t>at least 2 people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 smtClean="0"/>
              <a:t>   Topics: politics</a:t>
            </a:r>
            <a:r>
              <a:rPr lang="en-US" altLang="zh-TW" dirty="0"/>
              <a:t>, technology, </a:t>
            </a:r>
            <a:r>
              <a:rPr lang="en-US" altLang="zh-TW" dirty="0" smtClean="0"/>
              <a:t>economic, .……..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96136"/>
              </p:ext>
            </p:extLst>
          </p:nvPr>
        </p:nvGraphicFramePr>
        <p:xfrm>
          <a:off x="3707904" y="1628800"/>
          <a:ext cx="3960440" cy="1483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32248"/>
                <a:gridCol w="1728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List size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chemeClr val="tx1"/>
                          </a:solidFill>
                        </a:rPr>
                        <a:t>19~437</a:t>
                      </a:r>
                      <a:endParaRPr lang="zh-TW" alt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Average size</a:t>
                      </a:r>
                      <a:endParaRPr lang="zh-TW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155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median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49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average followers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14,284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" name="上彎箭號 9"/>
          <p:cNvSpPr/>
          <p:nvPr/>
        </p:nvSpPr>
        <p:spPr>
          <a:xfrm>
            <a:off x="6103263" y="5202230"/>
            <a:ext cx="1944216" cy="504056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動作按鈕: 下一項 7">
            <a:hlinkClick r:id="rId5" action="ppaction://hlinksldjump" highlightClick="1"/>
          </p:cNvPr>
          <p:cNvSpPr/>
          <p:nvPr/>
        </p:nvSpPr>
        <p:spPr>
          <a:xfrm>
            <a:off x="7480527" y="6114767"/>
            <a:ext cx="432048" cy="288032"/>
          </a:xfrm>
          <a:prstGeom prst="actionButtonForwardNex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5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24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32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Precision of Top Ranked Users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916017" y="229964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i="1" dirty="0" err="1"/>
              <a:t>R</a:t>
            </a:r>
            <a:r>
              <a:rPr lang="en-US" altLang="zh-TW" sz="1600" i="1" baseline="-25000" dirty="0" err="1"/>
              <a:t>k</a:t>
            </a:r>
            <a:r>
              <a:rPr lang="en-US" altLang="zh-TW" sz="1600" i="1" dirty="0"/>
              <a:t>(U</a:t>
            </a:r>
            <a:r>
              <a:rPr lang="en-US" altLang="zh-TW" sz="1600" i="1" dirty="0" smtClean="0"/>
              <a:t>):</a:t>
            </a:r>
          </a:p>
          <a:p>
            <a:r>
              <a:rPr lang="en-US" altLang="zh-TW" sz="1600" dirty="0"/>
              <a:t>the set of users from </a:t>
            </a:r>
            <a:r>
              <a:rPr lang="en-US" altLang="zh-TW" sz="1600" i="1" dirty="0"/>
              <a:t>U </a:t>
            </a:r>
            <a:r>
              <a:rPr lang="en-US" altLang="zh-TW" sz="1600" dirty="0"/>
              <a:t>judged relevant in </a:t>
            </a:r>
            <a:r>
              <a:rPr lang="en-US" altLang="zh-TW" sz="1600" dirty="0" smtClean="0"/>
              <a:t>evaluation </a:t>
            </a:r>
            <a:r>
              <a:rPr lang="en-US" altLang="zh-TW" sz="1600" i="1" dirty="0" smtClean="0"/>
              <a:t>k </a:t>
            </a:r>
            <a:r>
              <a:rPr lang="en-US" altLang="zh-TW" sz="1600" dirty="0"/>
              <a:t>of a particular list</a:t>
            </a:r>
            <a:r>
              <a:rPr lang="en-US" altLang="zh-TW" sz="1600" dirty="0" smtClean="0"/>
              <a:t>.</a:t>
            </a:r>
          </a:p>
          <a:p>
            <a:r>
              <a:rPr lang="en-US" altLang="zh-TW" sz="1600" i="1" dirty="0" smtClean="0"/>
              <a:t>U: set of users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84984"/>
            <a:ext cx="2662314" cy="5262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框架 5"/>
          <p:cNvSpPr/>
          <p:nvPr/>
        </p:nvSpPr>
        <p:spPr>
          <a:xfrm>
            <a:off x="1259632" y="3284984"/>
            <a:ext cx="1850047" cy="1296144"/>
          </a:xfrm>
          <a:prstGeom prst="fram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75656" y="3471391"/>
            <a:ext cx="1298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List 1: 10</a:t>
            </a:r>
          </a:p>
          <a:p>
            <a:r>
              <a:rPr lang="en-US" altLang="zh-TW" dirty="0" smtClean="0"/>
              <a:t>List 2: 25</a:t>
            </a:r>
          </a:p>
          <a:p>
            <a:r>
              <a:rPr lang="en-US" altLang="zh-TW" dirty="0" smtClean="0"/>
              <a:t>List 3: 15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506676" y="4643263"/>
            <a:ext cx="16030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judged </a:t>
            </a:r>
            <a:r>
              <a:rPr lang="en-US" altLang="zh-TW" sz="1400" dirty="0"/>
              <a:t>relevant</a:t>
            </a:r>
            <a:endParaRPr lang="zh-TW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字方塊 15"/>
              <p:cNvSpPr txBox="1"/>
              <p:nvPr/>
            </p:nvSpPr>
            <p:spPr>
              <a:xfrm>
                <a:off x="431609" y="5229200"/>
                <a:ext cx="4067139" cy="48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i="1" dirty="0" smtClean="0"/>
                  <a:t>Precision(U)</a:t>
                </a:r>
                <a:r>
                  <a:rPr lang="en-US" altLang="zh-TW" dirty="0" smtClean="0"/>
                  <a:t>=</a:t>
                </a:r>
                <a:r>
                  <a:rPr lang="en-US" altLang="zh-TW" dirty="0"/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TW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altLang="zh-TW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altLang="zh-TW" dirty="0" smtClean="0"/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altLang="zh-TW" dirty="0" smtClean="0"/>
                  <a:t>)/</a:t>
                </a:r>
                <a:r>
                  <a:rPr lang="en-US" altLang="zh-TW" dirty="0" smtClean="0"/>
                  <a:t>3=0.549</a:t>
                </a:r>
                <a:endParaRPr lang="zh-TW" altLang="zh-TW" dirty="0"/>
              </a:p>
            </p:txBody>
          </p:sp>
        </mc:Choice>
        <mc:Fallback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09" y="5229200"/>
                <a:ext cx="4067139" cy="489686"/>
              </a:xfrm>
              <a:prstGeom prst="rect">
                <a:avLst/>
              </a:prstGeom>
              <a:blipFill rotWithShape="1">
                <a:blip r:embed="rId3"/>
                <a:stretch>
                  <a:fillRect l="-1349" r="-750" b="-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3491880" y="3086464"/>
            <a:ext cx="1865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Total </a:t>
            </a:r>
            <a:r>
              <a:rPr lang="en-US" altLang="zh-TW" dirty="0" smtClean="0"/>
              <a:t>user:100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717" y="1503845"/>
            <a:ext cx="3419475" cy="6623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5484308" y="4336285"/>
                <a:ext cx="2789546" cy="10436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i="1" dirty="0" smtClean="0"/>
                  <a:t>Relevance(U)</a:t>
                </a:r>
                <a:r>
                  <a:rPr lang="en-US" altLang="zh-TW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50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zh-TW" dirty="0" smtClean="0"/>
                  <a:t>=0.5</a:t>
                </a:r>
              </a:p>
              <a:p>
                <a:endParaRPr lang="en-US" altLang="zh-TW" i="1" dirty="0" smtClean="0"/>
              </a:p>
              <a:p>
                <a:r>
                  <a:rPr lang="en-US" altLang="zh-TW" sz="1600" i="1" dirty="0" smtClean="0"/>
                  <a:t>R</a:t>
                </a:r>
                <a:r>
                  <a:rPr lang="en-US" altLang="zh-TW" sz="1600" i="1" baseline="-25000" dirty="0" smtClean="0"/>
                  <a:t>1</a:t>
                </a:r>
                <a:r>
                  <a:rPr lang="en-US" altLang="zh-TW" sz="1600" i="1" dirty="0" smtClean="0"/>
                  <a:t>(U)+R</a:t>
                </a:r>
                <a:r>
                  <a:rPr lang="en-US" altLang="zh-TW" sz="1600" i="1" baseline="-25000" dirty="0" smtClean="0"/>
                  <a:t>2</a:t>
                </a:r>
                <a:r>
                  <a:rPr lang="en-US" altLang="zh-TW" sz="1600" i="1" dirty="0" smtClean="0"/>
                  <a:t>(U)+R</a:t>
                </a:r>
                <a:r>
                  <a:rPr lang="en-US" altLang="zh-TW" sz="1600" i="1" baseline="-25000" dirty="0" smtClean="0"/>
                  <a:t>3</a:t>
                </a:r>
                <a:r>
                  <a:rPr lang="en-US" altLang="zh-TW" sz="1600" i="1" dirty="0" smtClean="0"/>
                  <a:t>(U</a:t>
                </a:r>
                <a:r>
                  <a:rPr lang="en-US" altLang="zh-TW" sz="1600" i="1" dirty="0"/>
                  <a:t>)</a:t>
                </a:r>
                <a:endParaRPr lang="zh-TW" altLang="zh-TW" sz="16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308" y="4336285"/>
                <a:ext cx="2789546" cy="1043684"/>
              </a:xfrm>
              <a:prstGeom prst="rect">
                <a:avLst/>
              </a:prstGeom>
              <a:blipFill rotWithShape="1">
                <a:blip r:embed="rId5"/>
                <a:stretch>
                  <a:fillRect l="-1969" r="-1751" b="-34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單箭頭接點 2"/>
          <p:cNvCxnSpPr/>
          <p:nvPr/>
        </p:nvCxnSpPr>
        <p:spPr>
          <a:xfrm flipH="1">
            <a:off x="6588224" y="4581128"/>
            <a:ext cx="936104" cy="5040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2774409" y="3717032"/>
            <a:ext cx="717471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3491880" y="347789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7</a:t>
            </a:r>
            <a:endParaRPr lang="zh-TW" altLang="en-US" dirty="0"/>
          </a:p>
        </p:txBody>
      </p:sp>
      <p:cxnSp>
        <p:nvCxnSpPr>
          <p:cNvPr id="17" name="直線單箭頭接點 16"/>
          <p:cNvCxnSpPr/>
          <p:nvPr/>
        </p:nvCxnSpPr>
        <p:spPr>
          <a:xfrm>
            <a:off x="2774409" y="3923908"/>
            <a:ext cx="717471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467233" y="372187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</a:t>
            </a:r>
            <a:endParaRPr lang="zh-TW" altLang="en-US" dirty="0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2774409" y="4250965"/>
            <a:ext cx="717471" cy="0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3491880" y="4011823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7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25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4343400" cy="1238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51012" y="2708920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/>
              <a:t>Precision and Relevance </a:t>
            </a:r>
            <a:r>
              <a:rPr lang="en-US" altLang="zh-TW" sz="1400" dirty="0" smtClean="0"/>
              <a:t>for follow </a:t>
            </a:r>
            <a:r>
              <a:rPr lang="en-US" altLang="zh-TW" sz="1400" dirty="0"/>
              <a:t>links and </a:t>
            </a:r>
            <a:r>
              <a:rPr lang="en-US" altLang="zh-TW" sz="1400" dirty="0" err="1"/>
              <a:t>retweet</a:t>
            </a:r>
            <a:r>
              <a:rPr lang="en-US" altLang="zh-TW" sz="1400" dirty="0"/>
              <a:t> </a:t>
            </a:r>
            <a:r>
              <a:rPr lang="en-US" altLang="zh-TW" sz="1400" dirty="0" smtClean="0"/>
              <a:t>links</a:t>
            </a:r>
          </a:p>
          <a:p>
            <a:pPr algn="ctr"/>
            <a:r>
              <a:rPr lang="en-US" altLang="zh-TW" sz="1400" dirty="0"/>
              <a:t>averaged over the 9 </a:t>
            </a:r>
            <a:r>
              <a:rPr lang="en-US" altLang="zh-TW" sz="1400" dirty="0" smtClean="0"/>
              <a:t>different topical </a:t>
            </a:r>
            <a:r>
              <a:rPr lang="en-US" altLang="zh-TW" sz="1400" dirty="0"/>
              <a:t>lists</a:t>
            </a:r>
            <a:endParaRPr lang="zh-TW" altLang="en-US" sz="1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323528" y="3501008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p"/>
            </a:pPr>
            <a:r>
              <a:rPr lang="en-US" altLang="zh-TW" dirty="0"/>
              <a:t>R</a:t>
            </a:r>
            <a:r>
              <a:rPr lang="en-US" altLang="zh-TW" dirty="0" smtClean="0"/>
              <a:t>elevant </a:t>
            </a:r>
            <a:r>
              <a:rPr lang="en-US" altLang="zh-TW" dirty="0"/>
              <a:t>users discovered by </a:t>
            </a:r>
            <a:r>
              <a:rPr lang="en-US" altLang="zh-TW" dirty="0" err="1" smtClean="0"/>
              <a:t>retweet</a:t>
            </a:r>
            <a:r>
              <a:rPr lang="en-US" altLang="zh-TW" dirty="0"/>
              <a:t> </a:t>
            </a:r>
            <a:r>
              <a:rPr lang="en-US" altLang="zh-TW" dirty="0" smtClean="0"/>
              <a:t>links </a:t>
            </a:r>
            <a:r>
              <a:rPr lang="en-US" altLang="zh-TW" dirty="0"/>
              <a:t>have, on average, fewer 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    followers </a:t>
            </a:r>
            <a:r>
              <a:rPr lang="en-US" altLang="zh-TW" dirty="0"/>
              <a:t>than those </a:t>
            </a:r>
            <a:r>
              <a:rPr lang="en-US" altLang="zh-TW" dirty="0" smtClean="0"/>
              <a:t>discovered by </a:t>
            </a:r>
            <a:r>
              <a:rPr lang="en-US" altLang="zh-TW" dirty="0"/>
              <a:t>follows links</a:t>
            </a:r>
            <a:r>
              <a:rPr lang="en-US" altLang="zh-TW" dirty="0" smtClean="0"/>
              <a:t>.</a:t>
            </a:r>
          </a:p>
          <a:p>
            <a:pPr algn="just"/>
            <a:endParaRPr lang="en-US" altLang="zh-TW" dirty="0" smtClean="0"/>
          </a:p>
          <a:p>
            <a:pPr marL="285750" indent="-285750" algn="just">
              <a:buFont typeface="Wingdings" pitchFamily="2" charset="2"/>
              <a:buChar char="p"/>
            </a:pPr>
            <a:r>
              <a:rPr lang="en-US" altLang="zh-TW" dirty="0"/>
              <a:t>The number of followers a user has is not directly </a:t>
            </a:r>
            <a:r>
              <a:rPr lang="en-US" altLang="zh-TW" dirty="0" smtClean="0"/>
              <a:t>related to </a:t>
            </a:r>
            <a:r>
              <a:rPr lang="en-US" altLang="zh-TW" dirty="0"/>
              <a:t>their 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    relevance </a:t>
            </a:r>
            <a:r>
              <a:rPr lang="en-US" altLang="zh-TW" dirty="0"/>
              <a:t>for a particular topic.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4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26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Conclusion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57200" y="1235035"/>
            <a:ext cx="8291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TW" dirty="0"/>
              <a:t>Twitter’s importance stems not only from its high </a:t>
            </a:r>
            <a:r>
              <a:rPr lang="en-US" altLang="zh-TW" dirty="0" smtClean="0"/>
              <a:t>traffic ranking</a:t>
            </a:r>
            <a:r>
              <a:rPr lang="en-US" altLang="zh-TW" dirty="0"/>
              <a:t>, but also the amazingly rich structure it </a:t>
            </a:r>
            <a:r>
              <a:rPr lang="en-US" altLang="zh-TW" dirty="0" smtClean="0"/>
              <a:t>provides and </a:t>
            </a:r>
            <a:r>
              <a:rPr lang="en-US" altLang="zh-TW" dirty="0" err="1"/>
              <a:t>realtime</a:t>
            </a:r>
            <a:r>
              <a:rPr lang="en-US" altLang="zh-TW" dirty="0"/>
              <a:t> information it makes available.  </a:t>
            </a:r>
            <a:endParaRPr lang="en-US" altLang="zh-TW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zh-TW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TW" dirty="0" smtClean="0"/>
              <a:t>This paper </a:t>
            </a:r>
            <a:r>
              <a:rPr lang="en-US" altLang="zh-TW" dirty="0"/>
              <a:t>have </a:t>
            </a:r>
            <a:r>
              <a:rPr lang="en-US" altLang="zh-TW" dirty="0" smtClean="0"/>
              <a:t>demonstrated </a:t>
            </a:r>
            <a:r>
              <a:rPr lang="en-US" altLang="zh-TW" b="1" dirty="0" smtClean="0"/>
              <a:t>important </a:t>
            </a:r>
            <a:r>
              <a:rPr lang="en-US" altLang="zh-TW" b="1" dirty="0"/>
              <a:t>distinctions between edge types</a:t>
            </a:r>
            <a:r>
              <a:rPr lang="en-US" altLang="zh-TW" dirty="0"/>
              <a:t> in </a:t>
            </a:r>
            <a:r>
              <a:rPr lang="en-US" altLang="zh-TW" dirty="0" smtClean="0"/>
              <a:t>the graph</a:t>
            </a:r>
            <a:r>
              <a:rPr lang="en-US" altLang="zh-TW" dirty="0"/>
              <a:t>, </a:t>
            </a:r>
            <a:r>
              <a:rPr lang="en-US" altLang="zh-TW" u="sng" dirty="0"/>
              <a:t>noting that the varying semantics and properties </a:t>
            </a:r>
            <a:r>
              <a:rPr lang="en-US" altLang="zh-TW" u="sng" dirty="0" smtClean="0"/>
              <a:t>of these </a:t>
            </a:r>
            <a:r>
              <a:rPr lang="en-US" altLang="zh-TW" u="sng" dirty="0"/>
              <a:t>edges will have significant implications</a:t>
            </a:r>
            <a:r>
              <a:rPr lang="en-US" altLang="zh-TW" dirty="0"/>
              <a:t> on graph </a:t>
            </a:r>
            <a:r>
              <a:rPr lang="en-US" altLang="zh-TW" dirty="0" smtClean="0"/>
              <a:t>algorithms such </a:t>
            </a:r>
            <a:r>
              <a:rPr lang="en-US" altLang="zh-TW" dirty="0"/>
              <a:t>as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PageRank</a:t>
            </a:r>
            <a:r>
              <a:rPr lang="en-US" altLang="zh-TW" dirty="0"/>
              <a:t>.  </a:t>
            </a:r>
            <a:endParaRPr lang="en-US" altLang="zh-TW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zh-TW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TW" dirty="0" smtClean="0"/>
              <a:t>Shown that</a:t>
            </a:r>
            <a:r>
              <a:rPr lang="zh-TW" altLang="en-US" dirty="0" smtClean="0"/>
              <a:t> </a:t>
            </a:r>
            <a:r>
              <a:rPr lang="en-US" altLang="zh-TW" dirty="0" err="1" smtClean="0"/>
              <a:t>retweet</a:t>
            </a:r>
            <a:r>
              <a:rPr lang="en-US" altLang="zh-TW" dirty="0" smtClean="0"/>
              <a:t> </a:t>
            </a:r>
            <a:r>
              <a:rPr lang="en-US" altLang="zh-TW" dirty="0"/>
              <a:t>edges preserve topical relevance significantly </a:t>
            </a:r>
            <a:r>
              <a:rPr lang="en-US" altLang="zh-TW" dirty="0" smtClean="0"/>
              <a:t>better</a:t>
            </a:r>
            <a:r>
              <a:rPr lang="zh-TW" altLang="en-US" dirty="0" smtClean="0"/>
              <a:t> </a:t>
            </a:r>
            <a:r>
              <a:rPr lang="en-US" altLang="zh-TW" dirty="0" smtClean="0"/>
              <a:t>than </a:t>
            </a:r>
            <a:r>
              <a:rPr lang="en-US" altLang="zh-TW" dirty="0"/>
              <a:t>follow edges.</a:t>
            </a:r>
          </a:p>
        </p:txBody>
      </p:sp>
    </p:spTree>
    <p:extLst>
      <p:ext uri="{BB962C8B-B14F-4D97-AF65-F5344CB8AC3E}">
        <p14:creationId xmlns:p14="http://schemas.microsoft.com/office/powerpoint/2010/main" val="20483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24744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 </a:t>
            </a:r>
          </a:p>
          <a:p>
            <a:pPr algn="r"/>
            <a:r>
              <a:rPr lang="en-US" altLang="zh-TW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for your listening</a:t>
            </a:r>
            <a:r>
              <a:rPr lang="zh-TW" alt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altLang="zh-TW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zh-TW" alt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91" y="3933056"/>
            <a:ext cx="2837621" cy="26742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27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0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3" y="2148855"/>
            <a:ext cx="4572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3" y="2750735"/>
            <a:ext cx="21717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30" y="2953423"/>
            <a:ext cx="6107658" cy="34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3" y="836712"/>
            <a:ext cx="3390900" cy="923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05433" y="3584011"/>
            <a:ext cx="2229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smtClean="0"/>
              <a:t>Given topic t</a:t>
            </a:r>
          </a:p>
          <a:p>
            <a:r>
              <a:rPr lang="en-US" altLang="zh-TW" dirty="0" smtClean="0"/>
              <a:t>Follower Si</a:t>
            </a:r>
          </a:p>
        </p:txBody>
      </p:sp>
      <p:sp>
        <p:nvSpPr>
          <p:cNvPr id="9" name="矩形 8"/>
          <p:cNvSpPr/>
          <p:nvPr/>
        </p:nvSpPr>
        <p:spPr>
          <a:xfrm>
            <a:off x="546573" y="4230380"/>
            <a:ext cx="2009203" cy="4634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Tweet 1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6572" y="4846186"/>
            <a:ext cx="2009203" cy="4634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Tweet 2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46571" y="5514176"/>
            <a:ext cx="2009203" cy="4634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Tweet 3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46570" y="6165304"/>
            <a:ext cx="2009203" cy="46340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Tweet 4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向右箭號 9"/>
          <p:cNvSpPr/>
          <p:nvPr/>
        </p:nvSpPr>
        <p:spPr>
          <a:xfrm>
            <a:off x="1579183" y="3801126"/>
            <a:ext cx="2876810" cy="40069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Si’s friends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427981" y="3877373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S1  S2   S3</a:t>
            </a:r>
          </a:p>
        </p:txBody>
      </p:sp>
      <p:sp>
        <p:nvSpPr>
          <p:cNvPr id="11" name="圓角矩形 10"/>
          <p:cNvSpPr/>
          <p:nvPr/>
        </p:nvSpPr>
        <p:spPr>
          <a:xfrm>
            <a:off x="4427981" y="4230380"/>
            <a:ext cx="360043" cy="2398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4951405" y="4230342"/>
            <a:ext cx="360043" cy="2398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5507333" y="4246705"/>
            <a:ext cx="360043" cy="2398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2242023" y="4462083"/>
            <a:ext cx="2365979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2242021" y="4888051"/>
            <a:ext cx="2365979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2242022" y="6309320"/>
            <a:ext cx="2365979" cy="0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>
            <a:off x="2242021" y="4614483"/>
            <a:ext cx="3445333" cy="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/>
          <p:cNvCxnSpPr/>
          <p:nvPr/>
        </p:nvCxnSpPr>
        <p:spPr>
          <a:xfrm>
            <a:off x="2248941" y="5077889"/>
            <a:ext cx="2869632" cy="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2248941" y="5774714"/>
            <a:ext cx="2869632" cy="0"/>
          </a:xfrm>
          <a:prstGeom prst="straightConnector1">
            <a:avLst/>
          </a:prstGeom>
          <a:ln w="2857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>
            <a:off x="2248941" y="6421702"/>
            <a:ext cx="3438413" cy="0"/>
          </a:xfrm>
          <a:prstGeom prst="straightConnector1">
            <a:avLst/>
          </a:prstGeom>
          <a:ln w="28575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444208" y="4062039"/>
                <a:ext cx="1614545" cy="2127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</a:t>
                </a:r>
                <a:r>
                  <a:rPr lang="en-US" altLang="zh-TW" baseline="-25000" dirty="0" err="1" smtClean="0"/>
                  <a:t>t</a:t>
                </a:r>
                <a:r>
                  <a:rPr lang="en-US" altLang="zh-TW" dirty="0" smtClean="0"/>
                  <a:t>(i,1)=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3+2+2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/>
                  <a:t>P</a:t>
                </a:r>
                <a:r>
                  <a:rPr lang="en-US" altLang="zh-TW" baseline="-25000" dirty="0" err="1"/>
                  <a:t>t</a:t>
                </a:r>
                <a:r>
                  <a:rPr lang="en-US" altLang="zh-TW" dirty="0"/>
                  <a:t>(i,</a:t>
                </a:r>
                <a:r>
                  <a:rPr lang="en-US" altLang="zh-TW" dirty="0" smtClean="0"/>
                  <a:t>2</a:t>
                </a:r>
                <a:r>
                  <a:rPr lang="en-US" altLang="zh-TW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3+2+2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/>
                  <a:t>P</a:t>
                </a:r>
                <a:r>
                  <a:rPr lang="en-US" altLang="zh-TW" baseline="-25000" dirty="0" err="1"/>
                  <a:t>t</a:t>
                </a:r>
                <a:r>
                  <a:rPr lang="en-US" altLang="zh-TW" dirty="0"/>
                  <a:t>(i,</a:t>
                </a:r>
                <a:r>
                  <a:rPr lang="en-US" altLang="zh-TW" dirty="0" smtClean="0"/>
                  <a:t>3</a:t>
                </a:r>
                <a:r>
                  <a:rPr lang="en-US" altLang="zh-TW" dirty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3+2+2</m:t>
                        </m:r>
                      </m:den>
                    </m:f>
                  </m:oMath>
                </a14:m>
                <a:endParaRPr lang="zh-TW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062039"/>
                <a:ext cx="1614545" cy="2127185"/>
              </a:xfrm>
              <a:prstGeom prst="rect">
                <a:avLst/>
              </a:prstGeom>
              <a:blipFill rotWithShape="1">
                <a:blip r:embed="rId6"/>
                <a:stretch>
                  <a:fillRect l="-30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標題 1"/>
          <p:cNvSpPr txBox="1">
            <a:spLocks/>
          </p:cNvSpPr>
          <p:nvPr/>
        </p:nvSpPr>
        <p:spPr>
          <a:xfrm>
            <a:off x="457200" y="274638"/>
            <a:ext cx="829126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             </a:t>
            </a:r>
            <a:r>
              <a:rPr lang="en-US" altLang="zh-TW" sz="4000" b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Twitter_Rank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28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動作按鈕: 下一項 2">
            <a:hlinkClick r:id="rId7" action="ppaction://hlinksldjump" highlightClick="1"/>
          </p:cNvPr>
          <p:cNvSpPr/>
          <p:nvPr/>
        </p:nvSpPr>
        <p:spPr>
          <a:xfrm>
            <a:off x="7164288" y="6165304"/>
            <a:ext cx="576064" cy="2563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22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060848"/>
            <a:ext cx="3456386" cy="2505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err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Pagerank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547664" y="6021288"/>
            <a:ext cx="5639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Sb’s</a:t>
            </a:r>
            <a:r>
              <a:rPr lang="en-US" altLang="zh-TW" dirty="0" smtClean="0"/>
              <a:t> influence on </a:t>
            </a:r>
            <a:r>
              <a:rPr lang="en-US" altLang="zh-TW" dirty="0" err="1" smtClean="0"/>
              <a:t>Sc</a:t>
            </a:r>
            <a:r>
              <a:rPr lang="en-US" altLang="zh-TW" dirty="0"/>
              <a:t> </a:t>
            </a:r>
            <a:r>
              <a:rPr lang="en-US" altLang="zh-TW" dirty="0" smtClean="0"/>
              <a:t>is two times of that of Sa.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29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9" y="1124744"/>
            <a:ext cx="1390650" cy="1257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9" y="2618173"/>
            <a:ext cx="1428750" cy="1390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39" y="4221088"/>
            <a:ext cx="1428750" cy="1276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85" y="1522957"/>
            <a:ext cx="2152650" cy="27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210" y="3180148"/>
            <a:ext cx="1676400" cy="26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497" y="4334278"/>
            <a:ext cx="2409825" cy="27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09" y="4839580"/>
            <a:ext cx="2590800" cy="53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4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1560" y="1235035"/>
            <a:ext cx="77636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/>
              <a:t>A rich graphical model for Twitter with multiple semantic edges.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/>
              <a:t>The relationship between users and topics with respect to two types of edges.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 smtClean="0"/>
          </a:p>
          <a:p>
            <a:pPr marL="800100" lvl="1" indent="-342900" algn="just">
              <a:buFont typeface="+mj-lt"/>
              <a:buAutoNum type="arabicParenR"/>
            </a:pPr>
            <a:r>
              <a:rPr lang="en-US" altLang="zh-TW" b="1" i="1" dirty="0" smtClean="0"/>
              <a:t>Follow link</a:t>
            </a:r>
            <a:r>
              <a:rPr lang="en-US" altLang="zh-TW" dirty="0" smtClean="0"/>
              <a:t>: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one </a:t>
            </a:r>
            <a:r>
              <a:rPr lang="en-US" altLang="zh-TW" dirty="0"/>
              <a:t>user is </a:t>
            </a:r>
            <a:r>
              <a:rPr lang="en-US" altLang="zh-TW" dirty="0" smtClean="0"/>
              <a:t>reading what the other is writing.  </a:t>
            </a:r>
          </a:p>
          <a:p>
            <a:pPr algn="just"/>
            <a:r>
              <a:rPr lang="en-US" altLang="zh-TW" dirty="0"/>
              <a:t> </a:t>
            </a:r>
            <a:r>
              <a:rPr lang="en-US" altLang="zh-TW" dirty="0" smtClean="0"/>
              <a:t>        </a:t>
            </a:r>
          </a:p>
          <a:p>
            <a:pPr marL="800100" lvl="1" indent="-342900" algn="just">
              <a:buFont typeface="+mj-lt"/>
              <a:buAutoNum type="arabicParenR" startAt="2"/>
            </a:pPr>
            <a:r>
              <a:rPr lang="en-US" altLang="zh-TW" b="1" i="1" dirty="0" err="1" smtClean="0"/>
              <a:t>Retweet</a:t>
            </a:r>
            <a:r>
              <a:rPr lang="en-US" altLang="zh-TW" b="1" i="1" dirty="0" smtClean="0"/>
              <a:t> link</a:t>
            </a:r>
            <a:r>
              <a:rPr lang="en-US" altLang="zh-TW" dirty="0" smtClean="0"/>
              <a:t>:</a:t>
            </a:r>
          </a:p>
          <a:p>
            <a:pPr algn="just"/>
            <a:r>
              <a:rPr lang="en-US" altLang="zh-TW" dirty="0" smtClean="0"/>
              <a:t>          </a:t>
            </a:r>
            <a:r>
              <a:rPr lang="en-US" altLang="zh-TW" dirty="0"/>
              <a:t>one user reposts what another user posted</a:t>
            </a:r>
            <a:r>
              <a:rPr lang="en-US" altLang="zh-TW" dirty="0" smtClean="0"/>
              <a:t>.</a:t>
            </a:r>
          </a:p>
          <a:p>
            <a:pPr algn="just"/>
            <a:endParaRPr lang="en-US" altLang="zh-TW" dirty="0" smtClean="0"/>
          </a:p>
          <a:p>
            <a:r>
              <a:rPr lang="en-US" altLang="zh-TW" dirty="0" smtClean="0"/>
              <a:t>      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The act of repeating a user’s post carries a stronger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indication of topical relevance.</a:t>
            </a:r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 smtClean="0"/>
              <a:t>         </a:t>
            </a:r>
          </a:p>
          <a:p>
            <a:pPr algn="just"/>
            <a:endParaRPr lang="en-US" altLang="zh-TW" dirty="0"/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zh-TW" dirty="0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向下箭號 8"/>
          <p:cNvSpPr/>
          <p:nvPr/>
        </p:nvSpPr>
        <p:spPr>
          <a:xfrm>
            <a:off x="1907704" y="3774191"/>
            <a:ext cx="144016" cy="806937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273453" y="4581128"/>
            <a:ext cx="6120680" cy="5760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79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611560" y="1235035"/>
            <a:ext cx="77636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User’s </a:t>
            </a:r>
            <a:r>
              <a:rPr lang="en-US" altLang="zh-TW" b="1" dirty="0"/>
              <a:t>dual role</a:t>
            </a:r>
            <a:r>
              <a:rPr lang="en-US" altLang="zh-TW" dirty="0"/>
              <a:t> on </a:t>
            </a:r>
            <a:r>
              <a:rPr lang="en-US" altLang="zh-TW" dirty="0" smtClean="0"/>
              <a:t>Twitter:</a:t>
            </a:r>
          </a:p>
          <a:p>
            <a:r>
              <a:rPr lang="zh-TW" altLang="en-US" dirty="0" smtClean="0"/>
              <a:t>    ─ </a:t>
            </a:r>
            <a:r>
              <a:rPr lang="en-US" altLang="zh-TW" dirty="0" smtClean="0"/>
              <a:t>content </a:t>
            </a:r>
            <a:r>
              <a:rPr lang="en-US" altLang="zh-TW" dirty="0" err="1" smtClean="0"/>
              <a:t>consumer,or</a:t>
            </a:r>
            <a:r>
              <a:rPr lang="en-US" altLang="zh-TW" dirty="0" smtClean="0"/>
              <a:t> reader</a:t>
            </a:r>
            <a:r>
              <a:rPr lang="en-US" altLang="zh-TW" i="1" dirty="0" smtClean="0"/>
              <a:t> </a:t>
            </a:r>
            <a:r>
              <a:rPr lang="en-US" altLang="zh-TW" dirty="0" smtClean="0"/>
              <a:t>interested </a:t>
            </a:r>
            <a:r>
              <a:rPr lang="en-US" altLang="zh-TW" dirty="0"/>
              <a:t>in what </a:t>
            </a:r>
            <a:r>
              <a:rPr lang="en-US" altLang="zh-TW" dirty="0" smtClean="0"/>
              <a:t>other users 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</a:t>
            </a:r>
            <a:r>
              <a:rPr lang="en-US" altLang="zh-TW" dirty="0" smtClean="0"/>
              <a:t>post.</a:t>
            </a:r>
          </a:p>
          <a:p>
            <a:r>
              <a:rPr lang="zh-TW" altLang="en-US" dirty="0" smtClean="0"/>
              <a:t>    ─ </a:t>
            </a:r>
            <a:r>
              <a:rPr lang="en-US" altLang="zh-TW" dirty="0" smtClean="0"/>
              <a:t>content </a:t>
            </a:r>
            <a:r>
              <a:rPr lang="en-US" altLang="zh-TW" dirty="0" err="1" smtClean="0"/>
              <a:t>producer,or</a:t>
            </a:r>
            <a:r>
              <a:rPr lang="en-US" altLang="zh-TW" dirty="0" smtClean="0"/>
              <a:t> </a:t>
            </a:r>
            <a:r>
              <a:rPr lang="en-US" altLang="zh-TW" dirty="0"/>
              <a:t>writer</a:t>
            </a:r>
            <a:r>
              <a:rPr lang="en-US" altLang="zh-TW" i="1" dirty="0"/>
              <a:t> </a:t>
            </a:r>
            <a:r>
              <a:rPr lang="en-US" altLang="zh-TW" dirty="0"/>
              <a:t>by </a:t>
            </a:r>
            <a:r>
              <a:rPr lang="en-US" altLang="zh-TW" dirty="0" smtClean="0"/>
              <a:t>publishing new </a:t>
            </a:r>
            <a:r>
              <a:rPr lang="en-US" altLang="zh-TW" dirty="0"/>
              <a:t>posts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pPr lvl="1" algn="just"/>
            <a:r>
              <a:rPr lang="en-US" altLang="zh-TW" b="1" i="1" dirty="0" smtClean="0"/>
              <a:t>Follow link</a:t>
            </a:r>
            <a:r>
              <a:rPr lang="en-US" altLang="zh-TW" dirty="0" smtClean="0"/>
              <a:t>: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one </a:t>
            </a:r>
            <a:r>
              <a:rPr lang="en-US" altLang="zh-TW" dirty="0"/>
              <a:t>user is </a:t>
            </a:r>
            <a:r>
              <a:rPr lang="en-US" altLang="zh-TW" dirty="0" smtClean="0"/>
              <a:t>reading what the other is writing.  </a:t>
            </a:r>
          </a:p>
          <a:p>
            <a:pPr algn="just"/>
            <a:r>
              <a:rPr lang="en-US" altLang="zh-TW" dirty="0"/>
              <a:t> </a:t>
            </a:r>
            <a:r>
              <a:rPr lang="en-US" altLang="zh-TW" dirty="0" smtClean="0"/>
              <a:t>         </a:t>
            </a:r>
            <a:r>
              <a:rPr lang="zh-TW" altLang="en-US" dirty="0" smtClean="0"/>
              <a:t>─ </a:t>
            </a:r>
            <a:r>
              <a:rPr lang="en-US" altLang="zh-TW" dirty="0"/>
              <a:t>A user follows other </a:t>
            </a:r>
            <a:r>
              <a:rPr lang="en-US" altLang="zh-TW" dirty="0" smtClean="0"/>
              <a:t>users </a:t>
            </a:r>
          </a:p>
          <a:p>
            <a:pPr algn="just"/>
            <a:r>
              <a:rPr lang="en-US" altLang="zh-TW" dirty="0"/>
              <a:t> </a:t>
            </a:r>
            <a:r>
              <a:rPr lang="en-US" altLang="zh-TW" dirty="0" smtClean="0"/>
              <a:t>            ∵ </a:t>
            </a:r>
            <a:r>
              <a:rPr lang="en-US" altLang="zh-TW" dirty="0" err="1" smtClean="0"/>
              <a:t>He/She</a:t>
            </a:r>
            <a:r>
              <a:rPr lang="en-US" altLang="zh-TW" dirty="0" smtClean="0"/>
              <a:t> interested </a:t>
            </a:r>
            <a:r>
              <a:rPr lang="en-US" altLang="zh-TW" dirty="0"/>
              <a:t>in reading</a:t>
            </a:r>
            <a:r>
              <a:rPr lang="en-US" altLang="zh-TW" i="1" dirty="0"/>
              <a:t> </a:t>
            </a:r>
            <a:r>
              <a:rPr lang="en-US" altLang="zh-TW" dirty="0"/>
              <a:t>the </a:t>
            </a:r>
            <a:r>
              <a:rPr lang="en-US" altLang="zh-TW" dirty="0" smtClean="0"/>
              <a:t>topic(s</a:t>
            </a:r>
            <a:r>
              <a:rPr lang="en-US" altLang="zh-TW" dirty="0"/>
              <a:t>) they write </a:t>
            </a:r>
            <a:r>
              <a:rPr lang="en-US" altLang="zh-TW" dirty="0" smtClean="0"/>
              <a:t> </a:t>
            </a:r>
          </a:p>
          <a:p>
            <a:pPr algn="just"/>
            <a:r>
              <a:rPr lang="en-US" altLang="zh-TW" dirty="0"/>
              <a:t> </a:t>
            </a:r>
            <a:r>
              <a:rPr lang="en-US" altLang="zh-TW" dirty="0" smtClean="0"/>
              <a:t>                about.</a:t>
            </a:r>
          </a:p>
          <a:p>
            <a:r>
              <a:rPr lang="en-US" altLang="zh-TW" dirty="0" smtClean="0"/>
              <a:t>          </a:t>
            </a:r>
            <a:r>
              <a:rPr lang="zh-TW" altLang="en-US" dirty="0" smtClean="0"/>
              <a:t>─ </a:t>
            </a:r>
            <a:r>
              <a:rPr lang="en-US" altLang="zh-TW" dirty="0" smtClean="0"/>
              <a:t>Other users follow</a:t>
            </a:r>
            <a:r>
              <a:rPr lang="zh-TW" altLang="en-US" dirty="0" smtClean="0"/>
              <a:t> </a:t>
            </a:r>
            <a:r>
              <a:rPr lang="en-US" altLang="zh-TW" dirty="0" smtClean="0"/>
              <a:t>him/her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∵ They interested in reading</a:t>
            </a:r>
            <a:r>
              <a:rPr lang="en-US" altLang="zh-TW" i="1" dirty="0" smtClean="0"/>
              <a:t> </a:t>
            </a:r>
            <a:r>
              <a:rPr lang="en-US" altLang="zh-TW" dirty="0"/>
              <a:t>t</a:t>
            </a:r>
            <a:r>
              <a:rPr lang="en-US" altLang="zh-TW" dirty="0" smtClean="0"/>
              <a:t>he topic(s) he/she writes</a:t>
            </a:r>
            <a:r>
              <a:rPr lang="en-US" altLang="zh-TW" i="1" dirty="0" smtClean="0"/>
              <a:t>  </a:t>
            </a:r>
          </a:p>
          <a:p>
            <a:r>
              <a:rPr lang="en-US" altLang="zh-TW" i="1" dirty="0"/>
              <a:t> </a:t>
            </a:r>
            <a:r>
              <a:rPr lang="en-US" altLang="zh-TW" i="1" dirty="0" smtClean="0"/>
              <a:t>                </a:t>
            </a:r>
            <a:r>
              <a:rPr lang="en-US" altLang="zh-TW" dirty="0" smtClean="0"/>
              <a:t>about. (may differ from what he/she reads.)</a:t>
            </a:r>
            <a:endParaRPr lang="en-US" altLang="zh-TW" dirty="0"/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zh-TW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321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5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11560" y="1235035"/>
            <a:ext cx="77636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/>
              <a:t>Recent </a:t>
            </a:r>
            <a:r>
              <a:rPr lang="en-US" altLang="zh-TW" dirty="0"/>
              <a:t>efforts </a:t>
            </a:r>
            <a:r>
              <a:rPr lang="en-US" altLang="zh-TW" dirty="0" smtClean="0"/>
              <a:t>to leverage this social data to rank users by quality and topical relevance have largely focused on the “</a:t>
            </a:r>
            <a:r>
              <a:rPr lang="en-US" altLang="zh-TW" b="1" dirty="0" smtClean="0">
                <a:solidFill>
                  <a:srgbClr val="002060"/>
                </a:solidFill>
              </a:rPr>
              <a:t>follow</a:t>
            </a:r>
            <a:r>
              <a:rPr lang="en-US" altLang="zh-TW" dirty="0" smtClean="0"/>
              <a:t>” relationship.  </a:t>
            </a:r>
          </a:p>
          <a:p>
            <a:pPr algn="just"/>
            <a:endParaRPr lang="en-US" altLang="zh-TW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/>
              <a:t>Twitter’s data offers additional implicit </a:t>
            </a:r>
            <a:r>
              <a:rPr lang="en-US" altLang="zh-TW" dirty="0" smtClean="0"/>
              <a:t>relationships between users , however, such as “</a:t>
            </a:r>
            <a:r>
              <a:rPr lang="en-US" altLang="zh-TW" b="1" dirty="0" err="1" smtClean="0">
                <a:solidFill>
                  <a:srgbClr val="002060"/>
                </a:solidFill>
              </a:rPr>
              <a:t>retweets</a:t>
            </a:r>
            <a:r>
              <a:rPr lang="en-US" altLang="zh-TW" dirty="0" smtClean="0"/>
              <a:t>” and “</a:t>
            </a:r>
            <a:r>
              <a:rPr lang="en-US" altLang="zh-TW" b="1" dirty="0" smtClean="0">
                <a:solidFill>
                  <a:srgbClr val="002060"/>
                </a:solidFill>
              </a:rPr>
              <a:t>mentions</a:t>
            </a:r>
            <a:r>
              <a:rPr lang="en-US" altLang="zh-TW" dirty="0" smtClean="0"/>
              <a:t>”.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/>
          </a:p>
          <a:p>
            <a:pPr algn="just"/>
            <a:r>
              <a:rPr lang="en-US" altLang="zh-TW" dirty="0" smtClean="0"/>
              <a:t>    mentions:   “</a:t>
            </a:r>
            <a:r>
              <a:rPr lang="en-US" altLang="zh-TW" b="1" dirty="0" smtClean="0"/>
              <a:t>@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username</a:t>
            </a:r>
            <a:r>
              <a:rPr lang="en-US" altLang="zh-TW" dirty="0" smtClean="0"/>
              <a:t>”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    </a:t>
            </a:r>
            <a:r>
              <a:rPr lang="en-US" altLang="zh-TW" dirty="0" err="1" smtClean="0"/>
              <a:t>Retweet</a:t>
            </a:r>
            <a:r>
              <a:rPr lang="en-US" altLang="zh-TW" dirty="0" smtClean="0"/>
              <a:t>:     “</a:t>
            </a:r>
            <a:r>
              <a:rPr lang="en-US" altLang="zh-TW" b="1" dirty="0" smtClean="0"/>
              <a:t>RT @ username :message</a:t>
            </a:r>
            <a:r>
              <a:rPr lang="en-US" altLang="zh-TW" dirty="0" smtClean="0"/>
              <a:t>”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altLang="zh-TW" dirty="0" smtClean="0"/>
              <a:t>   Newer Style:                   </a:t>
            </a:r>
          </a:p>
          <a:p>
            <a:endParaRPr lang="en-US" altLang="zh-TW" dirty="0"/>
          </a:p>
          <a:p>
            <a:r>
              <a:rPr lang="en-US" altLang="zh-TW" dirty="0" smtClean="0"/>
              <a:t>                        allows a user </a:t>
            </a:r>
            <a:r>
              <a:rPr lang="en-US" altLang="zh-TW" dirty="0"/>
              <a:t>to click and generate a “</a:t>
            </a:r>
            <a:r>
              <a:rPr lang="en-US" altLang="zh-TW" dirty="0" err="1"/>
              <a:t>retweet</a:t>
            </a:r>
            <a:r>
              <a:rPr lang="en-US" altLang="zh-TW" dirty="0"/>
              <a:t>” </a:t>
            </a:r>
            <a:r>
              <a:rPr lang="en-US" altLang="zh-TW" dirty="0" smtClean="0"/>
              <a:t>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      with </a:t>
            </a:r>
            <a:r>
              <a:rPr lang="en-US" altLang="zh-TW" dirty="0"/>
              <a:t>a link to </a:t>
            </a:r>
            <a:r>
              <a:rPr lang="en-US" altLang="zh-TW" dirty="0" smtClean="0"/>
              <a:t>the page</a:t>
            </a:r>
            <a:r>
              <a:rPr lang="en-US" altLang="zh-TW" dirty="0"/>
              <a:t>.</a:t>
            </a:r>
            <a:endParaRPr lang="en-US" altLang="zh-TW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altLang="zh-TW" dirty="0"/>
          </a:p>
        </p:txBody>
      </p:sp>
      <p:sp>
        <p:nvSpPr>
          <p:cNvPr id="8" name="右大括弧 7"/>
          <p:cNvSpPr/>
          <p:nvPr/>
        </p:nvSpPr>
        <p:spPr>
          <a:xfrm>
            <a:off x="6115156" y="3275652"/>
            <a:ext cx="288032" cy="36004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264765" y="3284984"/>
            <a:ext cx="1936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 Past(old style)</a:t>
            </a:r>
            <a:endParaRPr lang="zh-TW" altLang="en-US" dirty="0"/>
          </a:p>
        </p:txBody>
      </p:sp>
      <p:sp>
        <p:nvSpPr>
          <p:cNvPr id="10" name="圓角矩形 9"/>
          <p:cNvSpPr/>
          <p:nvPr/>
        </p:nvSpPr>
        <p:spPr>
          <a:xfrm>
            <a:off x="827584" y="4509120"/>
            <a:ext cx="1584176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err="1" smtClean="0">
                <a:solidFill>
                  <a:schemeClr val="tx1"/>
                </a:solidFill>
              </a:rPr>
              <a:t>retweet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1" name="流程圖: 替代處理程序 10"/>
          <p:cNvSpPr/>
          <p:nvPr/>
        </p:nvSpPr>
        <p:spPr>
          <a:xfrm>
            <a:off x="971599" y="3140968"/>
            <a:ext cx="5008719" cy="720080"/>
          </a:xfrm>
          <a:prstGeom prst="flowChartAlternateProcess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202938"/>
            <a:ext cx="5040560" cy="146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橢圓 11"/>
          <p:cNvSpPr/>
          <p:nvPr/>
        </p:nvSpPr>
        <p:spPr>
          <a:xfrm>
            <a:off x="1835696" y="6381328"/>
            <a:ext cx="936104" cy="28803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96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358705"/>
            <a:ext cx="4320480" cy="21640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11560" y="1235035"/>
            <a:ext cx="77636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zh-TW" dirty="0" smtClean="0"/>
              <a:t>Construct </a:t>
            </a:r>
            <a:r>
              <a:rPr lang="en-US" altLang="zh-TW" dirty="0"/>
              <a:t>and organize a group of users referred </a:t>
            </a:r>
            <a:r>
              <a:rPr lang="en-US" altLang="zh-TW" dirty="0" smtClean="0"/>
              <a:t>to as </a:t>
            </a:r>
            <a:r>
              <a:rPr lang="en-US" altLang="zh-TW" dirty="0"/>
              <a:t>a list</a:t>
            </a:r>
            <a:r>
              <a:rPr lang="en-US" altLang="zh-TW" dirty="0" smtClean="0"/>
              <a:t>.</a:t>
            </a:r>
          </a:p>
          <a:p>
            <a:pPr marL="285750" indent="-285750" algn="just">
              <a:buFont typeface="Wingdings" pitchFamily="2" charset="2"/>
              <a:buChar char=""/>
            </a:pPr>
            <a:endParaRPr lang="en-US" altLang="zh-TW" dirty="0" smtClean="0"/>
          </a:p>
          <a:p>
            <a:pPr marL="285750" indent="-285750" algn="just">
              <a:buFont typeface="Wingdings" pitchFamily="2" charset="2"/>
              <a:buChar char=""/>
            </a:pPr>
            <a:r>
              <a:rPr lang="en-US" altLang="zh-TW" b="1" dirty="0" smtClean="0"/>
              <a:t>Topical</a:t>
            </a:r>
            <a:r>
              <a:rPr lang="en-US" altLang="zh-TW" dirty="0" smtClean="0"/>
              <a:t> lists </a:t>
            </a:r>
          </a:p>
          <a:p>
            <a:r>
              <a:rPr lang="en-US" altLang="zh-TW" dirty="0" smtClean="0"/>
              <a:t>    generally </a:t>
            </a:r>
            <a:r>
              <a:rPr lang="en-US" altLang="zh-TW" dirty="0"/>
              <a:t>centered around the discussion </a:t>
            </a:r>
            <a:r>
              <a:rPr lang="en-US" altLang="zh-TW" dirty="0" smtClean="0"/>
              <a:t>of common </a:t>
            </a:r>
            <a:r>
              <a:rPr lang="en-US" altLang="zh-TW" dirty="0"/>
              <a:t>interests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or subjects.</a:t>
            </a:r>
            <a:r>
              <a:rPr lang="zh-TW" altLang="en-US" dirty="0" smtClean="0"/>
              <a:t> →</a:t>
            </a: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Politics</a:t>
            </a:r>
          </a:p>
          <a:p>
            <a:endParaRPr lang="en-US" altLang="zh-TW" dirty="0"/>
          </a:p>
          <a:p>
            <a:pPr marL="285750" indent="-285750" algn="just">
              <a:buFont typeface="Wingdings" pitchFamily="2" charset="2"/>
              <a:buChar char=""/>
            </a:pPr>
            <a:r>
              <a:rPr lang="en-US" altLang="zh-TW" b="1" dirty="0" smtClean="0"/>
              <a:t>Classification</a:t>
            </a:r>
            <a:r>
              <a:rPr lang="en-US" altLang="zh-TW" dirty="0" smtClean="0"/>
              <a:t> </a:t>
            </a:r>
            <a:r>
              <a:rPr lang="en-US" altLang="zh-TW" dirty="0"/>
              <a:t>lists</a:t>
            </a:r>
            <a:endParaRPr lang="en-US" altLang="zh-TW" dirty="0" smtClean="0"/>
          </a:p>
          <a:p>
            <a:r>
              <a:rPr lang="en-US" altLang="zh-TW" dirty="0" smtClean="0"/>
              <a:t>    generally </a:t>
            </a:r>
            <a:r>
              <a:rPr lang="en-US" altLang="zh-TW" dirty="0"/>
              <a:t>formed to group users who share </a:t>
            </a:r>
            <a:r>
              <a:rPr lang="en-US" altLang="zh-TW" dirty="0" smtClean="0"/>
              <a:t>a common trait</a:t>
            </a:r>
          </a:p>
          <a:p>
            <a:r>
              <a:rPr lang="en-US" altLang="zh-TW" dirty="0" smtClean="0"/>
              <a:t>        </a:t>
            </a:r>
            <a:r>
              <a:rPr lang="zh-TW" altLang="en-US" dirty="0" smtClean="0"/>
              <a:t>→ </a:t>
            </a:r>
            <a:r>
              <a:rPr lang="en-US" altLang="zh-TW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Celebrities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 smtClean="0"/>
              <a:t>or </a:t>
            </a:r>
            <a:r>
              <a:rPr lang="en-US" altLang="zh-TW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professional </a:t>
            </a:r>
            <a:r>
              <a:rPr lang="en-US" altLang="zh-TW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athletes</a:t>
            </a: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6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7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Modeling Twitter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1235035"/>
            <a:ext cx="776360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i="1" dirty="0" smtClean="0"/>
              <a:t>Full Twitter Graph</a:t>
            </a:r>
          </a:p>
          <a:p>
            <a:pPr algn="ctr"/>
            <a:endParaRPr lang="en-US" altLang="zh-TW" sz="2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en-US" altLang="zh-TW" dirty="0" smtClean="0"/>
              <a:t> </a:t>
            </a:r>
            <a:r>
              <a:rPr lang="en-US" altLang="zh-TW" dirty="0"/>
              <a:t>types of entities which could be </a:t>
            </a:r>
            <a:r>
              <a:rPr lang="en-US" altLang="zh-TW" dirty="0" smtClean="0"/>
              <a:t>represented as </a:t>
            </a:r>
            <a:r>
              <a:rPr lang="en-US" altLang="zh-TW" b="1" dirty="0"/>
              <a:t>nodes</a:t>
            </a:r>
            <a:r>
              <a:rPr lang="en-US" altLang="zh-TW" dirty="0"/>
              <a:t>: </a:t>
            </a:r>
            <a:r>
              <a:rPr lang="en-US" altLang="zh-TW" b="1" u="sng" dirty="0"/>
              <a:t>users</a:t>
            </a:r>
            <a:r>
              <a:rPr lang="en-US" altLang="zh-TW" dirty="0"/>
              <a:t> and </a:t>
            </a:r>
            <a:r>
              <a:rPr lang="en-US" altLang="zh-TW" b="1" u="sng" dirty="0" smtClean="0"/>
              <a:t>tweets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TW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en-US" altLang="zh-TW" dirty="0"/>
              <a:t> types of relationships between these nodes </a:t>
            </a:r>
            <a:r>
              <a:rPr lang="en-US" altLang="zh-TW" dirty="0" smtClean="0"/>
              <a:t>which would </a:t>
            </a:r>
            <a:r>
              <a:rPr lang="en-US" altLang="zh-TW" dirty="0"/>
              <a:t>be represented as directional </a:t>
            </a:r>
            <a:r>
              <a:rPr lang="en-US" altLang="zh-TW" b="1" dirty="0"/>
              <a:t>edges</a:t>
            </a:r>
            <a:r>
              <a:rPr lang="en-US" altLang="zh-TW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TW" b="1" dirty="0" smtClean="0"/>
          </a:p>
          <a:p>
            <a:r>
              <a:rPr lang="en-US" altLang="zh-TW" dirty="0" smtClean="0"/>
              <a:t>    </a:t>
            </a:r>
            <a:r>
              <a:rPr lang="en-US" altLang="zh-TW" b="1" dirty="0" smtClean="0"/>
              <a:t>follows</a:t>
            </a:r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endParaRPr lang="en-US" altLang="zh-TW" b="1" dirty="0" smtClean="0"/>
          </a:p>
          <a:p>
            <a:r>
              <a:rPr lang="en-US" altLang="zh-TW" b="1" dirty="0"/>
              <a:t> </a:t>
            </a:r>
            <a:r>
              <a:rPr lang="en-US" altLang="zh-TW" b="1" dirty="0" smtClean="0"/>
              <a:t>   publishes</a:t>
            </a:r>
          </a:p>
          <a:p>
            <a:endParaRPr lang="en-US" altLang="zh-TW" b="1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    </a:t>
            </a:r>
            <a:endParaRPr lang="en-US" altLang="zh-TW" dirty="0"/>
          </a:p>
        </p:txBody>
      </p:sp>
      <p:sp>
        <p:nvSpPr>
          <p:cNvPr id="6" name="流程圖: 接點 5"/>
          <p:cNvSpPr/>
          <p:nvPr/>
        </p:nvSpPr>
        <p:spPr>
          <a:xfrm>
            <a:off x="2019604" y="3804969"/>
            <a:ext cx="936104" cy="93610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</a:rPr>
              <a:t>user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>
            <a:off x="3099724" y="4273021"/>
            <a:ext cx="33843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流程圖: 接點 7"/>
          <p:cNvSpPr/>
          <p:nvPr/>
        </p:nvSpPr>
        <p:spPr>
          <a:xfrm>
            <a:off x="6484100" y="3804969"/>
            <a:ext cx="936104" cy="93610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</a:rPr>
              <a:t>user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78603" y="3804969"/>
            <a:ext cx="122661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follows</a:t>
            </a:r>
            <a:endParaRPr lang="zh-TW" altLang="en-US" sz="2000" b="1" cap="none" spc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流程圖: 接點 9"/>
          <p:cNvSpPr/>
          <p:nvPr/>
        </p:nvSpPr>
        <p:spPr>
          <a:xfrm>
            <a:off x="2020561" y="5319920"/>
            <a:ext cx="936104" cy="93610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</a:rPr>
              <a:t>user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sp>
        <p:nvSpPr>
          <p:cNvPr id="11" name="流程圖: 接點 10"/>
          <p:cNvSpPr/>
          <p:nvPr/>
        </p:nvSpPr>
        <p:spPr>
          <a:xfrm>
            <a:off x="6485057" y="5319920"/>
            <a:ext cx="936104" cy="93610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tweet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cxnSp>
        <p:nvCxnSpPr>
          <p:cNvPr id="12" name="直線單箭頭接點 11"/>
          <p:cNvCxnSpPr>
            <a:endCxn id="11" idx="2"/>
          </p:cNvCxnSpPr>
          <p:nvPr/>
        </p:nvCxnSpPr>
        <p:spPr>
          <a:xfrm>
            <a:off x="3100681" y="5787972"/>
            <a:ext cx="33843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080294" y="5315234"/>
            <a:ext cx="156004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publishes</a:t>
            </a:r>
            <a:endParaRPr lang="zh-TW" altLang="en-US" sz="2000" b="1" cap="none" spc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8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圖: 接點 6"/>
          <p:cNvSpPr/>
          <p:nvPr/>
        </p:nvSpPr>
        <p:spPr>
          <a:xfrm>
            <a:off x="2022018" y="2999912"/>
            <a:ext cx="936104" cy="93610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>
                <a:solidFill>
                  <a:schemeClr val="tx1"/>
                </a:solidFill>
              </a:rPr>
              <a:t>tweet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13" name="流程圖: 接點 12"/>
          <p:cNvSpPr/>
          <p:nvPr/>
        </p:nvSpPr>
        <p:spPr>
          <a:xfrm>
            <a:off x="6486514" y="2999912"/>
            <a:ext cx="936104" cy="93610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>
                <a:solidFill>
                  <a:schemeClr val="tx1"/>
                </a:solidFill>
              </a:rPr>
              <a:t>user</a:t>
            </a:r>
            <a:endParaRPr lang="zh-TW" altLang="en-US" sz="1600" dirty="0">
              <a:solidFill>
                <a:schemeClr val="tx1"/>
              </a:solidFill>
            </a:endParaRPr>
          </a:p>
        </p:txBody>
      </p:sp>
      <p:cxnSp>
        <p:nvCxnSpPr>
          <p:cNvPr id="16" name="直線單箭頭接點 15"/>
          <p:cNvCxnSpPr>
            <a:endCxn id="13" idx="2"/>
          </p:cNvCxnSpPr>
          <p:nvPr/>
        </p:nvCxnSpPr>
        <p:spPr>
          <a:xfrm>
            <a:off x="3102138" y="3467964"/>
            <a:ext cx="33843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031940" y="3079581"/>
            <a:ext cx="152477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b="1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mentions</a:t>
            </a:r>
            <a:endParaRPr lang="zh-TW" altLang="en-US" sz="2000" b="1" cap="none" spc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11560" y="1235035"/>
            <a:ext cx="77636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    </a:t>
            </a:r>
            <a:r>
              <a:rPr lang="en-US" altLang="zh-TW" b="1" dirty="0" err="1" smtClean="0"/>
              <a:t>retweets</a:t>
            </a:r>
            <a:endParaRPr lang="en-US" altLang="zh-TW" b="1" dirty="0" smtClean="0"/>
          </a:p>
          <a:p>
            <a:r>
              <a:rPr lang="en-US" altLang="zh-TW" b="1" dirty="0" smtClean="0"/>
              <a:t>    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</a:t>
            </a:r>
            <a:r>
              <a:rPr lang="en-US" altLang="zh-TW" b="1" dirty="0" smtClean="0"/>
              <a:t>mentions</a:t>
            </a:r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b="1" dirty="0"/>
          </a:p>
          <a:p>
            <a:endParaRPr lang="en-US" altLang="zh-TW" b="1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b="1" dirty="0"/>
          </a:p>
          <a:p>
            <a:endParaRPr lang="en-US" altLang="zh-TW" b="1" dirty="0">
              <a:sym typeface="Wingdings" pitchFamily="2" charset="2"/>
            </a:endParaRPr>
          </a:p>
          <a:p>
            <a:r>
              <a:rPr lang="en-US" altLang="zh-TW" b="1" dirty="0" smtClean="0">
                <a:sym typeface="Wingdings" pitchFamily="2" charset="2"/>
              </a:rPr>
              <a:t> </a:t>
            </a:r>
            <a:endParaRPr lang="en-US" altLang="zh-TW" b="1" dirty="0" smtClean="0"/>
          </a:p>
        </p:txBody>
      </p:sp>
      <p:sp>
        <p:nvSpPr>
          <p:cNvPr id="29" name="流程圖: 接點 28"/>
          <p:cNvSpPr/>
          <p:nvPr/>
        </p:nvSpPr>
        <p:spPr>
          <a:xfrm>
            <a:off x="1989958" y="1517251"/>
            <a:ext cx="936104" cy="93610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 smtClean="0">
                <a:solidFill>
                  <a:schemeClr val="tx1"/>
                </a:solidFill>
              </a:rPr>
              <a:t>tweet</a:t>
            </a:r>
            <a:endParaRPr lang="zh-TW" altLang="en-US" sz="1300" dirty="0">
              <a:solidFill>
                <a:schemeClr val="tx1"/>
              </a:solidFill>
            </a:endParaRPr>
          </a:p>
        </p:txBody>
      </p:sp>
      <p:sp>
        <p:nvSpPr>
          <p:cNvPr id="30" name="流程圖: 接點 29"/>
          <p:cNvSpPr/>
          <p:nvPr/>
        </p:nvSpPr>
        <p:spPr>
          <a:xfrm>
            <a:off x="6454454" y="1517251"/>
            <a:ext cx="936104" cy="936104"/>
          </a:xfrm>
          <a:prstGeom prst="flowChartConnector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dirty="0">
                <a:solidFill>
                  <a:schemeClr val="tx1"/>
                </a:solidFill>
              </a:rPr>
              <a:t>t</a:t>
            </a:r>
            <a:r>
              <a:rPr lang="en-US" altLang="zh-TW" sz="1300" dirty="0" smtClean="0">
                <a:solidFill>
                  <a:schemeClr val="tx1"/>
                </a:solidFill>
              </a:rPr>
              <a:t>weet</a:t>
            </a:r>
          </a:p>
        </p:txBody>
      </p:sp>
      <p:cxnSp>
        <p:nvCxnSpPr>
          <p:cNvPr id="31" name="直線單箭頭接點 30"/>
          <p:cNvCxnSpPr>
            <a:endCxn id="30" idx="2"/>
          </p:cNvCxnSpPr>
          <p:nvPr/>
        </p:nvCxnSpPr>
        <p:spPr>
          <a:xfrm>
            <a:off x="3070078" y="1970368"/>
            <a:ext cx="3384376" cy="149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4031940" y="1517251"/>
            <a:ext cx="146065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retweets</a:t>
            </a:r>
            <a:endParaRPr lang="zh-TW" altLang="en-US" sz="2000" b="1" cap="none" spc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Modeling Twitter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4" name="表格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35806"/>
              </p:ext>
            </p:extLst>
          </p:nvPr>
        </p:nvGraphicFramePr>
        <p:xfrm>
          <a:off x="1332788" y="4725144"/>
          <a:ext cx="4217490" cy="11074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121146"/>
                <a:gridCol w="1440160"/>
                <a:gridCol w="1656184"/>
              </a:tblGrid>
              <a:tr h="139040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User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chemeClr val="tx1"/>
                          </a:solidFill>
                        </a:rPr>
                        <a:t>Tweet</a:t>
                      </a:r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User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Follow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Publish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 smtClean="0"/>
                        <a:t>Tweet</a:t>
                      </a:r>
                      <a:endParaRPr lang="zh-TW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Mention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Retweet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8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12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904184" y="6478807"/>
            <a:ext cx="1256511" cy="365125"/>
          </a:xfrm>
        </p:spPr>
        <p:txBody>
          <a:bodyPr/>
          <a:lstStyle/>
          <a:p>
            <a:pPr algn="ctr"/>
            <a:fld id="{9F12C2C6-8938-44CD-9ED0-E2ED0B76CC62}" type="slidenum">
              <a:rPr lang="zh-TW" altLang="en-US" sz="2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9</a:t>
            </a:fld>
            <a:endParaRPr lang="zh-TW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11560" y="1235035"/>
            <a:ext cx="776360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i="1" dirty="0" smtClean="0"/>
              <a:t>Additional Twitter Information</a:t>
            </a:r>
          </a:p>
          <a:p>
            <a:pPr algn="ctr"/>
            <a:endParaRPr lang="en-US" altLang="zh-TW" sz="2000" b="1" i="1" dirty="0" smtClean="0"/>
          </a:p>
          <a:p>
            <a:pPr algn="just"/>
            <a:r>
              <a:rPr lang="en-US" altLang="zh-TW" sz="2000" dirty="0" smtClean="0"/>
              <a:t>  There </a:t>
            </a:r>
            <a:r>
              <a:rPr lang="en-US" altLang="zh-TW" sz="2000" dirty="0"/>
              <a:t>are three important pieces of information that are</a:t>
            </a:r>
          </a:p>
          <a:p>
            <a:pPr algn="just"/>
            <a:r>
              <a:rPr lang="en-US" altLang="zh-TW" sz="2000" dirty="0" smtClean="0"/>
              <a:t>  not </a:t>
            </a:r>
            <a:r>
              <a:rPr lang="en-US" altLang="zh-TW" sz="2000" dirty="0"/>
              <a:t>captured in this graph </a:t>
            </a:r>
            <a:r>
              <a:rPr lang="en-US" altLang="zh-TW" sz="2000" dirty="0" smtClean="0"/>
              <a:t>representation:</a:t>
            </a:r>
          </a:p>
          <a:p>
            <a:endParaRPr lang="en-US" altLang="zh-TW" sz="2000" b="1" i="1" dirty="0" smtClean="0"/>
          </a:p>
          <a:p>
            <a:pPr marL="457200" indent="-457200">
              <a:buFont typeface="Wingdings" pitchFamily="2" charset="2"/>
              <a:buAutoNum type="circleNumWdWhitePlain"/>
            </a:pPr>
            <a:r>
              <a:rPr lang="en-US" altLang="zh-TW" sz="2000" dirty="0" smtClean="0"/>
              <a:t>Time</a:t>
            </a:r>
          </a:p>
          <a:p>
            <a:r>
              <a:rPr lang="en-US" altLang="zh-TW" sz="2000" dirty="0" smtClean="0"/>
              <a:t>     timestamp information : each </a:t>
            </a:r>
            <a:r>
              <a:rPr lang="en-US" altLang="zh-TW" sz="2000" dirty="0"/>
              <a:t>post was written as well </a:t>
            </a:r>
            <a:endParaRPr lang="en-US" altLang="zh-TW" sz="2000" dirty="0" smtClean="0"/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   as when accounts </a:t>
            </a:r>
            <a:r>
              <a:rPr lang="en-US" altLang="zh-TW" sz="2000" dirty="0"/>
              <a:t>were created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 smtClean="0"/>
          </a:p>
          <a:p>
            <a:pPr marL="457200" indent="-457200">
              <a:buFont typeface="Wingdings" pitchFamily="2" charset="2"/>
              <a:buAutoNum type="circleNumWdWhitePlain" startAt="2"/>
            </a:pPr>
            <a:r>
              <a:rPr lang="en-US" altLang="zh-TW" sz="2000" dirty="0" smtClean="0"/>
              <a:t>Hyperlinks</a:t>
            </a:r>
          </a:p>
          <a:p>
            <a:r>
              <a:rPr lang="en-US" altLang="zh-TW" sz="2000" dirty="0" smtClean="0"/>
              <a:t>     standard </a:t>
            </a:r>
            <a:r>
              <a:rPr lang="en-US" altLang="zh-TW" sz="2000" dirty="0"/>
              <a:t>hyperlinks embedded in the posts</a:t>
            </a:r>
            <a:endParaRPr lang="en-US" altLang="zh-TW" sz="2000" dirty="0" smtClean="0"/>
          </a:p>
          <a:p>
            <a:r>
              <a:rPr lang="en-US" altLang="zh-TW" sz="2000" dirty="0" smtClean="0"/>
              <a:t>    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augmented: </a:t>
            </a:r>
            <a:r>
              <a:rPr lang="en-US" altLang="zh-TW" sz="2000" b="1" dirty="0" smtClean="0"/>
              <a:t>third node type  </a:t>
            </a:r>
            <a:r>
              <a:rPr lang="en-US" altLang="zh-TW" sz="2000" dirty="0" smtClean="0"/>
              <a:t>( Web page[URL] )</a:t>
            </a:r>
          </a:p>
          <a:p>
            <a:r>
              <a:rPr lang="en-US" altLang="zh-TW" sz="2000" dirty="0"/>
              <a:t>     Difficulty: common use of URL shortening services </a:t>
            </a:r>
            <a:endParaRPr lang="en-US" altLang="zh-TW" sz="2000" dirty="0" smtClean="0"/>
          </a:p>
          <a:p>
            <a:r>
              <a:rPr lang="en-US" altLang="zh-TW" sz="2000" dirty="0"/>
              <a:t> </a:t>
            </a:r>
            <a:r>
              <a:rPr lang="en-US" altLang="zh-TW" sz="2000" dirty="0" smtClean="0"/>
              <a:t>                   Ex: </a:t>
            </a:r>
            <a:r>
              <a:rPr lang="en-US" altLang="zh-TW" sz="2000" dirty="0" err="1" smtClean="0"/>
              <a:t>TinyURL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and bit.ly</a:t>
            </a:r>
            <a:r>
              <a:rPr lang="en-US" altLang="zh-TW" sz="2000" dirty="0" smtClean="0"/>
              <a:t> </a:t>
            </a:r>
          </a:p>
          <a:p>
            <a:pPr marL="457200" indent="-457200">
              <a:buFont typeface="Wingdings" pitchFamily="2" charset="2"/>
              <a:buAutoNum type="circleNumWdWhitePlain" startAt="3"/>
            </a:pPr>
            <a:r>
              <a:rPr lang="en-US" altLang="zh-TW" sz="2000" dirty="0" smtClean="0"/>
              <a:t>Post Content</a:t>
            </a:r>
          </a:p>
          <a:p>
            <a:r>
              <a:rPr lang="en-US" altLang="zh-TW" sz="2000" dirty="0" smtClean="0"/>
              <a:t>     textual </a:t>
            </a:r>
            <a:r>
              <a:rPr lang="en-US" altLang="zh-TW" sz="2000" dirty="0"/>
              <a:t>content of a post can potentially be useful</a:t>
            </a:r>
            <a:endParaRPr lang="en-US" altLang="zh-TW" sz="2000" dirty="0" smtClean="0"/>
          </a:p>
          <a:p>
            <a:endParaRPr lang="en-US" altLang="zh-TW" b="1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    </a:t>
            </a:r>
            <a:endParaRPr lang="en-US" altLang="zh-TW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0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Modeling Twitter</a:t>
            </a:r>
            <a:endParaRPr lang="zh-TW" altLang="en-US" sz="40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44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TC102455610[[fn=秋季]]</Template>
  <TotalTime>1723</TotalTime>
  <Words>2470</Words>
  <Application>Microsoft Office PowerPoint</Application>
  <PresentationFormat>如螢幕大小 (4:3)</PresentationFormat>
  <Paragraphs>456</Paragraphs>
  <Slides>29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Autumn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Jiun-Jia</cp:lastModifiedBy>
  <cp:revision>261</cp:revision>
  <dcterms:created xsi:type="dcterms:W3CDTF">2012-04-06T09:01:48Z</dcterms:created>
  <dcterms:modified xsi:type="dcterms:W3CDTF">2012-04-23T01:27:39Z</dcterms:modified>
</cp:coreProperties>
</file>